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embeddings/oleObject1.bin" ContentType="application/vnd.openxmlformats-officedocument.oleObject"/>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01"/>
  </p:notesMasterIdLst>
  <p:handoutMasterIdLst>
    <p:handoutMasterId r:id="rId102"/>
  </p:handoutMasterIdLst>
  <p:sldIdLst>
    <p:sldId id="662" r:id="rId3"/>
    <p:sldId id="959" r:id="rId4"/>
    <p:sldId id="1065" r:id="rId5"/>
    <p:sldId id="1012" r:id="rId6"/>
    <p:sldId id="1019" r:id="rId7"/>
    <p:sldId id="1013" r:id="rId8"/>
    <p:sldId id="1063" r:id="rId9"/>
    <p:sldId id="1014" r:id="rId10"/>
    <p:sldId id="1015" r:id="rId11"/>
    <p:sldId id="1020" r:id="rId12"/>
    <p:sldId id="1016" r:id="rId13"/>
    <p:sldId id="1022" r:id="rId14"/>
    <p:sldId id="1021" r:id="rId15"/>
    <p:sldId id="995" r:id="rId16"/>
    <p:sldId id="998" r:id="rId17"/>
    <p:sldId id="997" r:id="rId18"/>
    <p:sldId id="996" r:id="rId19"/>
    <p:sldId id="1003" r:id="rId20"/>
    <p:sldId id="999" r:id="rId21"/>
    <p:sldId id="1001" r:id="rId22"/>
    <p:sldId id="960" r:id="rId23"/>
    <p:sldId id="986" r:id="rId24"/>
    <p:sldId id="987" r:id="rId25"/>
    <p:sldId id="991" r:id="rId26"/>
    <p:sldId id="992" r:id="rId27"/>
    <p:sldId id="994" r:id="rId28"/>
    <p:sldId id="993" r:id="rId29"/>
    <p:sldId id="989" r:id="rId30"/>
    <p:sldId id="1005" r:id="rId31"/>
    <p:sldId id="1006" r:id="rId32"/>
    <p:sldId id="1007" r:id="rId33"/>
    <p:sldId id="1008" r:id="rId34"/>
    <p:sldId id="1009" r:id="rId35"/>
    <p:sldId id="1010" r:id="rId36"/>
    <p:sldId id="1011" r:id="rId37"/>
    <p:sldId id="1004" r:id="rId38"/>
    <p:sldId id="1066" r:id="rId39"/>
    <p:sldId id="921" r:id="rId40"/>
    <p:sldId id="1023" r:id="rId41"/>
    <p:sldId id="904" r:id="rId42"/>
    <p:sldId id="911" r:id="rId43"/>
    <p:sldId id="914" r:id="rId44"/>
    <p:sldId id="915" r:id="rId45"/>
    <p:sldId id="916" r:id="rId46"/>
    <p:sldId id="912" r:id="rId47"/>
    <p:sldId id="917" r:id="rId48"/>
    <p:sldId id="929" r:id="rId49"/>
    <p:sldId id="930" r:id="rId50"/>
    <p:sldId id="926" r:id="rId51"/>
    <p:sldId id="927" r:id="rId52"/>
    <p:sldId id="928" r:id="rId53"/>
    <p:sldId id="940" r:id="rId54"/>
    <p:sldId id="931" r:id="rId55"/>
    <p:sldId id="925" r:id="rId56"/>
    <p:sldId id="1075" r:id="rId57"/>
    <p:sldId id="1027" r:id="rId58"/>
    <p:sldId id="1028" r:id="rId59"/>
    <p:sldId id="1029" r:id="rId60"/>
    <p:sldId id="1030" r:id="rId61"/>
    <p:sldId id="1031" r:id="rId62"/>
    <p:sldId id="1032" r:id="rId63"/>
    <p:sldId id="1033" r:id="rId64"/>
    <p:sldId id="1034" r:id="rId65"/>
    <p:sldId id="1035" r:id="rId66"/>
    <p:sldId id="1037" r:id="rId67"/>
    <p:sldId id="1038" r:id="rId68"/>
    <p:sldId id="1067" r:id="rId69"/>
    <p:sldId id="1062" r:id="rId70"/>
    <p:sldId id="1040" r:id="rId71"/>
    <p:sldId id="1041" r:id="rId72"/>
    <p:sldId id="1042" r:id="rId73"/>
    <p:sldId id="1043" r:id="rId74"/>
    <p:sldId id="1044" r:id="rId75"/>
    <p:sldId id="1045" r:id="rId76"/>
    <p:sldId id="1046" r:id="rId77"/>
    <p:sldId id="1047" r:id="rId78"/>
    <p:sldId id="1048" r:id="rId79"/>
    <p:sldId id="1049" r:id="rId80"/>
    <p:sldId id="1050" r:id="rId81"/>
    <p:sldId id="1051" r:id="rId82"/>
    <p:sldId id="1052" r:id="rId83"/>
    <p:sldId id="1053" r:id="rId84"/>
    <p:sldId id="1054" r:id="rId85"/>
    <p:sldId id="1055" r:id="rId86"/>
    <p:sldId id="1056" r:id="rId87"/>
    <p:sldId id="1057" r:id="rId88"/>
    <p:sldId id="1058" r:id="rId89"/>
    <p:sldId id="1059" r:id="rId90"/>
    <p:sldId id="1060" r:id="rId91"/>
    <p:sldId id="1061" r:id="rId92"/>
    <p:sldId id="1068" r:id="rId93"/>
    <p:sldId id="1069" r:id="rId94"/>
    <p:sldId id="1070" r:id="rId95"/>
    <p:sldId id="1071" r:id="rId96"/>
    <p:sldId id="1072" r:id="rId97"/>
    <p:sldId id="1073" r:id="rId98"/>
    <p:sldId id="1074" r:id="rId99"/>
    <p:sldId id="1064" r:id="rId100"/>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85" d="100"/>
          <a:sy n="85" d="100"/>
        </p:scale>
        <p:origin x="-1760" y="-13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interSettings" Target="printerSettings/printerSettings1.bin"/><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distance'!$L$90</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distance'!$P$91:$P$94</c:f>
                <c:numCache>
                  <c:formatCode>General</c:formatCode>
                  <c:ptCount val="4"/>
                  <c:pt idx="0">
                    <c:v>39.12630043707115</c:v>
                  </c:pt>
                  <c:pt idx="1">
                    <c:v>20.77257130834388</c:v>
                  </c:pt>
                  <c:pt idx="2">
                    <c:v>31.11768952216232</c:v>
                  </c:pt>
                  <c:pt idx="3">
                    <c:v>11.34735509940116</c:v>
                  </c:pt>
                </c:numCache>
              </c:numRef>
            </c:plus>
            <c:minus>
              <c:numRef>
                <c:f>'different distance'!$P$91:$P$94</c:f>
                <c:numCache>
                  <c:formatCode>General</c:formatCode>
                  <c:ptCount val="4"/>
                  <c:pt idx="0">
                    <c:v>39.12630043707115</c:v>
                  </c:pt>
                  <c:pt idx="1">
                    <c:v>20.77257130834388</c:v>
                  </c:pt>
                  <c:pt idx="2">
                    <c:v>31.11768952216232</c:v>
                  </c:pt>
                  <c:pt idx="3">
                    <c:v>11.34735509940116</c:v>
                  </c:pt>
                </c:numCache>
              </c:numRef>
            </c:minus>
          </c:errBars>
          <c:cat>
            <c:strRef>
              <c:f>'different distance'!$K$91:$K$94</c:f>
              <c:strCache>
                <c:ptCount val="4"/>
                <c:pt idx="0">
                  <c:v>individual</c:v>
                </c:pt>
                <c:pt idx="1">
                  <c:v>joint</c:v>
                </c:pt>
                <c:pt idx="2">
                  <c:v>individual</c:v>
                </c:pt>
                <c:pt idx="3">
                  <c:v>joint</c:v>
                </c:pt>
              </c:strCache>
            </c:strRef>
          </c:cat>
          <c:val>
            <c:numRef>
              <c:f>'different distance'!$L$91:$L$94</c:f>
              <c:numCache>
                <c:formatCode>General</c:formatCode>
                <c:ptCount val="4"/>
                <c:pt idx="0">
                  <c:v>-8.156565650409106</c:v>
                </c:pt>
                <c:pt idx="1">
                  <c:v>94.26515151581817</c:v>
                </c:pt>
                <c:pt idx="2">
                  <c:v>-48.15656565722705</c:v>
                </c:pt>
                <c:pt idx="3">
                  <c:v>-31.48088023277262</c:v>
                </c:pt>
              </c:numCache>
            </c:numRef>
          </c:val>
        </c:ser>
        <c:ser>
          <c:idx val="1"/>
          <c:order val="1"/>
          <c:tx>
            <c:strRef>
              <c:f>'different distance'!$M$90</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distance'!$Q$91:$Q$94</c:f>
                <c:numCache>
                  <c:formatCode>General</c:formatCode>
                  <c:ptCount val="4"/>
                  <c:pt idx="0">
                    <c:v>36.00167450578594</c:v>
                  </c:pt>
                  <c:pt idx="1">
                    <c:v>24.45774466775589</c:v>
                  </c:pt>
                  <c:pt idx="2">
                    <c:v>26.93568797800526</c:v>
                  </c:pt>
                  <c:pt idx="3">
                    <c:v>20.57242415517307</c:v>
                  </c:pt>
                </c:numCache>
              </c:numRef>
            </c:plus>
            <c:minus>
              <c:numRef>
                <c:f>'different distance'!$Q$91:$Q$94</c:f>
                <c:numCache>
                  <c:formatCode>General</c:formatCode>
                  <c:ptCount val="4"/>
                  <c:pt idx="0">
                    <c:v>36.00167450578594</c:v>
                  </c:pt>
                  <c:pt idx="1">
                    <c:v>24.45774466775589</c:v>
                  </c:pt>
                  <c:pt idx="2">
                    <c:v>26.93568797800526</c:v>
                  </c:pt>
                  <c:pt idx="3">
                    <c:v>20.57242415517307</c:v>
                  </c:pt>
                </c:numCache>
              </c:numRef>
            </c:minus>
          </c:errBars>
          <c:cat>
            <c:strRef>
              <c:f>'different distance'!$K$91:$K$94</c:f>
              <c:strCache>
                <c:ptCount val="4"/>
                <c:pt idx="0">
                  <c:v>individual</c:v>
                </c:pt>
                <c:pt idx="1">
                  <c:v>joint</c:v>
                </c:pt>
                <c:pt idx="2">
                  <c:v>individual</c:v>
                </c:pt>
                <c:pt idx="3">
                  <c:v>joint</c:v>
                </c:pt>
              </c:strCache>
            </c:strRef>
          </c:cat>
          <c:val>
            <c:numRef>
              <c:f>'different distance'!$M$91:$M$94</c:f>
              <c:numCache>
                <c:formatCode>General</c:formatCode>
                <c:ptCount val="4"/>
                <c:pt idx="0">
                  <c:v>2.196969691227267</c:v>
                </c:pt>
                <c:pt idx="1">
                  <c:v>161.6293290022728</c:v>
                </c:pt>
                <c:pt idx="2">
                  <c:v>3.78787878313637</c:v>
                </c:pt>
                <c:pt idx="3">
                  <c:v>-49.63798700954526</c:v>
                </c:pt>
              </c:numCache>
            </c:numRef>
          </c:val>
        </c:ser>
        <c:ser>
          <c:idx val="2"/>
          <c:order val="2"/>
          <c:tx>
            <c:strRef>
              <c:f>'different distance'!$N$90</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distance'!$R$91:$R$94</c:f>
                <c:numCache>
                  <c:formatCode>General</c:formatCode>
                  <c:ptCount val="4"/>
                  <c:pt idx="0">
                    <c:v>53.17229693644157</c:v>
                  </c:pt>
                  <c:pt idx="1">
                    <c:v>30.55575114611644</c:v>
                  </c:pt>
                  <c:pt idx="2">
                    <c:v>52.309521839942</c:v>
                  </c:pt>
                  <c:pt idx="3">
                    <c:v>16.68847588376418</c:v>
                  </c:pt>
                </c:numCache>
              </c:numRef>
            </c:plus>
            <c:minus>
              <c:numRef>
                <c:f>'different distance'!$R$91:$R$94</c:f>
                <c:numCache>
                  <c:formatCode>General</c:formatCode>
                  <c:ptCount val="4"/>
                  <c:pt idx="0">
                    <c:v>53.17229693644157</c:v>
                  </c:pt>
                  <c:pt idx="1">
                    <c:v>30.55575114611644</c:v>
                  </c:pt>
                  <c:pt idx="2">
                    <c:v>52.309521839942</c:v>
                  </c:pt>
                  <c:pt idx="3">
                    <c:v>16.68847588376418</c:v>
                  </c:pt>
                </c:numCache>
              </c:numRef>
            </c:minus>
          </c:errBars>
          <c:cat>
            <c:strRef>
              <c:f>'different distance'!$K$91:$K$94</c:f>
              <c:strCache>
                <c:ptCount val="4"/>
                <c:pt idx="0">
                  <c:v>individual</c:v>
                </c:pt>
                <c:pt idx="1">
                  <c:v>joint</c:v>
                </c:pt>
                <c:pt idx="2">
                  <c:v>individual</c:v>
                </c:pt>
                <c:pt idx="3">
                  <c:v>joint</c:v>
                </c:pt>
              </c:strCache>
            </c:strRef>
          </c:cat>
          <c:val>
            <c:numRef>
              <c:f>'different distance'!$N$91:$N$94</c:f>
              <c:numCache>
                <c:formatCode>General</c:formatCode>
                <c:ptCount val="4"/>
                <c:pt idx="0">
                  <c:v>52.46212120545454</c:v>
                </c:pt>
                <c:pt idx="1">
                  <c:v>266.1888528145458</c:v>
                </c:pt>
                <c:pt idx="2">
                  <c:v>60.50000000163609</c:v>
                </c:pt>
                <c:pt idx="3">
                  <c:v>-56.61742424422724</c:v>
                </c:pt>
              </c:numCache>
            </c:numRef>
          </c:val>
        </c:ser>
        <c:dLbls>
          <c:showLegendKey val="0"/>
          <c:showVal val="0"/>
          <c:showCatName val="0"/>
          <c:showSerName val="0"/>
          <c:showPercent val="0"/>
          <c:showBubbleSize val="0"/>
        </c:dLbls>
        <c:gapWidth val="150"/>
        <c:axId val="701447384"/>
        <c:axId val="602003352"/>
      </c:barChart>
      <c:catAx>
        <c:axId val="701447384"/>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602003352"/>
        <c:crosses val="autoZero"/>
        <c:auto val="1"/>
        <c:lblAlgn val="ctr"/>
        <c:lblOffset val="100"/>
        <c:noMultiLvlLbl val="0"/>
      </c:catAx>
      <c:valAx>
        <c:axId val="602003352"/>
        <c:scaling>
          <c:orientation val="minMax"/>
          <c:max val="350.0"/>
          <c:min val="-1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701447384"/>
        <c:crosses val="autoZero"/>
        <c:crossBetween val="between"/>
      </c:valAx>
    </c:plotArea>
    <c:legend>
      <c:legendPos val="r"/>
      <c:layout>
        <c:manualLayout>
          <c:xMode val="edge"/>
          <c:yMode val="edge"/>
          <c:x val="0.764025252525256"/>
          <c:y val="0.105905511811024"/>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distance'!$L$3</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distance'!$P$4:$P$7</c:f>
                <c:numCache>
                  <c:formatCode>General</c:formatCode>
                  <c:ptCount val="4"/>
                  <c:pt idx="0">
                    <c:v>46.78720528204055</c:v>
                  </c:pt>
                  <c:pt idx="1">
                    <c:v>50.27590826311781</c:v>
                  </c:pt>
                  <c:pt idx="2">
                    <c:v>51.33089673573384</c:v>
                  </c:pt>
                  <c:pt idx="3">
                    <c:v>29.50396209426518</c:v>
                  </c:pt>
                </c:numCache>
              </c:numRef>
            </c:plus>
            <c:minus>
              <c:numRef>
                <c:f>'different distance'!$P$4:$P$7</c:f>
                <c:numCache>
                  <c:formatCode>General</c:formatCode>
                  <c:ptCount val="4"/>
                  <c:pt idx="0">
                    <c:v>46.78720528204055</c:v>
                  </c:pt>
                  <c:pt idx="1">
                    <c:v>50.27590826311781</c:v>
                  </c:pt>
                  <c:pt idx="2">
                    <c:v>51.33089673573384</c:v>
                  </c:pt>
                  <c:pt idx="3">
                    <c:v>29.50396209426518</c:v>
                  </c:pt>
                </c:numCache>
              </c:numRef>
            </c:minus>
          </c:errBars>
          <c:cat>
            <c:strRef>
              <c:f>'different distance'!$K$4:$K$7</c:f>
              <c:strCache>
                <c:ptCount val="4"/>
                <c:pt idx="0">
                  <c:v>individual</c:v>
                </c:pt>
                <c:pt idx="1">
                  <c:v>joint</c:v>
                </c:pt>
                <c:pt idx="2">
                  <c:v>individual</c:v>
                </c:pt>
                <c:pt idx="3">
                  <c:v>joint</c:v>
                </c:pt>
              </c:strCache>
            </c:strRef>
          </c:cat>
          <c:val>
            <c:numRef>
              <c:f>'different distance'!$L$4:$L$7</c:f>
              <c:numCache>
                <c:formatCode>General</c:formatCode>
                <c:ptCount val="4"/>
                <c:pt idx="0">
                  <c:v>65.672453713333</c:v>
                </c:pt>
                <c:pt idx="1">
                  <c:v>156.2835648179167</c:v>
                </c:pt>
                <c:pt idx="2">
                  <c:v>22.05787036225011</c:v>
                </c:pt>
                <c:pt idx="3">
                  <c:v>-38.7384259248753</c:v>
                </c:pt>
              </c:numCache>
            </c:numRef>
          </c:val>
        </c:ser>
        <c:ser>
          <c:idx val="1"/>
          <c:order val="1"/>
          <c:tx>
            <c:strRef>
              <c:f>'different distance'!$M$3</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distance'!$Q$4:$Q$7</c:f>
                <c:numCache>
                  <c:formatCode>General</c:formatCode>
                  <c:ptCount val="4"/>
                  <c:pt idx="0">
                    <c:v>41.80851014841721</c:v>
                  </c:pt>
                  <c:pt idx="1">
                    <c:v>71.35874843804753</c:v>
                  </c:pt>
                  <c:pt idx="2">
                    <c:v>48.67395342486381</c:v>
                  </c:pt>
                  <c:pt idx="3">
                    <c:v>47.64126676118479</c:v>
                  </c:pt>
                </c:numCache>
              </c:numRef>
            </c:plus>
            <c:minus>
              <c:numRef>
                <c:f>'different distance'!$Q$4:$Q$7</c:f>
                <c:numCache>
                  <c:formatCode>General</c:formatCode>
                  <c:ptCount val="4"/>
                  <c:pt idx="0">
                    <c:v>41.80851014841721</c:v>
                  </c:pt>
                  <c:pt idx="1">
                    <c:v>71.35874843804753</c:v>
                  </c:pt>
                  <c:pt idx="2">
                    <c:v>48.67395342486381</c:v>
                  </c:pt>
                  <c:pt idx="3">
                    <c:v>47.64126676118479</c:v>
                  </c:pt>
                </c:numCache>
              </c:numRef>
            </c:minus>
          </c:errBars>
          <c:cat>
            <c:strRef>
              <c:f>'different distance'!$K$4:$K$7</c:f>
              <c:strCache>
                <c:ptCount val="4"/>
                <c:pt idx="0">
                  <c:v>individual</c:v>
                </c:pt>
                <c:pt idx="1">
                  <c:v>joint</c:v>
                </c:pt>
                <c:pt idx="2">
                  <c:v>individual</c:v>
                </c:pt>
                <c:pt idx="3">
                  <c:v>joint</c:v>
                </c:pt>
              </c:strCache>
            </c:strRef>
          </c:cat>
          <c:val>
            <c:numRef>
              <c:f>'different distance'!$M$4:$M$7</c:f>
              <c:numCache>
                <c:formatCode>General</c:formatCode>
                <c:ptCount val="4"/>
                <c:pt idx="0">
                  <c:v>17.52256944124994</c:v>
                </c:pt>
                <c:pt idx="1">
                  <c:v>290.1215277791667</c:v>
                </c:pt>
                <c:pt idx="2">
                  <c:v>78.67187499874973</c:v>
                </c:pt>
                <c:pt idx="3">
                  <c:v>-52.14930555958333</c:v>
                </c:pt>
              </c:numCache>
            </c:numRef>
          </c:val>
        </c:ser>
        <c:ser>
          <c:idx val="2"/>
          <c:order val="2"/>
          <c:tx>
            <c:strRef>
              <c:f>'different distance'!$N$3</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distance'!$R$4:$R$7</c:f>
                <c:numCache>
                  <c:formatCode>General</c:formatCode>
                  <c:ptCount val="4"/>
                  <c:pt idx="0">
                    <c:v>82.42105996276106</c:v>
                  </c:pt>
                  <c:pt idx="1">
                    <c:v>108.8951775942686</c:v>
                  </c:pt>
                  <c:pt idx="2">
                    <c:v>56.48014111672749</c:v>
                  </c:pt>
                  <c:pt idx="3">
                    <c:v>58.48791023261828</c:v>
                  </c:pt>
                </c:numCache>
              </c:numRef>
            </c:plus>
            <c:minus>
              <c:numRef>
                <c:f>'different distance'!$R$4:$R$7</c:f>
                <c:numCache>
                  <c:formatCode>General</c:formatCode>
                  <c:ptCount val="4"/>
                  <c:pt idx="0">
                    <c:v>82.42105996276106</c:v>
                  </c:pt>
                  <c:pt idx="1">
                    <c:v>108.8951775942686</c:v>
                  </c:pt>
                  <c:pt idx="2">
                    <c:v>56.48014111672749</c:v>
                  </c:pt>
                  <c:pt idx="3">
                    <c:v>58.48791023261828</c:v>
                  </c:pt>
                </c:numCache>
              </c:numRef>
            </c:minus>
          </c:errBars>
          <c:cat>
            <c:strRef>
              <c:f>'different distance'!$K$4:$K$7</c:f>
              <c:strCache>
                <c:ptCount val="4"/>
                <c:pt idx="0">
                  <c:v>individual</c:v>
                </c:pt>
                <c:pt idx="1">
                  <c:v>joint</c:v>
                </c:pt>
                <c:pt idx="2">
                  <c:v>individual</c:v>
                </c:pt>
                <c:pt idx="3">
                  <c:v>joint</c:v>
                </c:pt>
              </c:strCache>
            </c:strRef>
          </c:cat>
          <c:val>
            <c:numRef>
              <c:f>'different distance'!$N$4:$N$7</c:f>
              <c:numCache>
                <c:formatCode>General</c:formatCode>
                <c:ptCount val="4"/>
                <c:pt idx="0">
                  <c:v>65.53472223624995</c:v>
                </c:pt>
                <c:pt idx="1">
                  <c:v>437.5208333291673</c:v>
                </c:pt>
                <c:pt idx="2">
                  <c:v>83.0416666650005</c:v>
                </c:pt>
                <c:pt idx="3">
                  <c:v>-111.114583334875</c:v>
                </c:pt>
              </c:numCache>
            </c:numRef>
          </c:val>
        </c:ser>
        <c:dLbls>
          <c:showLegendKey val="0"/>
          <c:showVal val="0"/>
          <c:showCatName val="0"/>
          <c:showSerName val="0"/>
          <c:showPercent val="0"/>
          <c:showBubbleSize val="0"/>
        </c:dLbls>
        <c:gapWidth val="150"/>
        <c:axId val="602113480"/>
        <c:axId val="602252824"/>
      </c:barChart>
      <c:catAx>
        <c:axId val="602113480"/>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602252824"/>
        <c:crosses val="autoZero"/>
        <c:auto val="1"/>
        <c:lblAlgn val="ctr"/>
        <c:lblOffset val="100"/>
        <c:noMultiLvlLbl val="0"/>
      </c:catAx>
      <c:valAx>
        <c:axId val="602252824"/>
        <c:scaling>
          <c:orientation val="minMax"/>
          <c:max val="600.0"/>
          <c:min val="-2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602113480"/>
        <c:crosses val="autoZero"/>
        <c:crossBetween val="between"/>
      </c:valAx>
    </c:plotArea>
    <c:legend>
      <c:legendPos val="r"/>
      <c:layout>
        <c:manualLayout>
          <c:xMode val="edge"/>
          <c:yMode val="edge"/>
          <c:x val="0.744782828282829"/>
          <c:y val="0.0827573636628759"/>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20/11/2012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idx="10"/>
          </p:nvPr>
        </p:nvSpPr>
        <p:spPr/>
        <p:txBody>
          <a:bodyPr/>
          <a:lstStyle/>
          <a:p>
            <a:fld id="{A65616D7-3C10-467E-9F0E-4A73EDA13EAD}" type="slidenum">
              <a:rPr lang="en-GB" smtClean="0"/>
              <a:pPr/>
              <a:t>64</a:t>
            </a:fld>
            <a:endParaRPr lang="en-GB" dirty="0"/>
          </a:p>
        </p:txBody>
      </p:sp>
    </p:spTree>
    <p:extLst>
      <p:ext uri="{BB962C8B-B14F-4D97-AF65-F5344CB8AC3E}">
        <p14:creationId xmlns:p14="http://schemas.microsoft.com/office/powerpoint/2010/main" val="1383617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Let me try another way of presenting the same idea.</a:t>
            </a:r>
          </a:p>
          <a:p>
            <a:r>
              <a:rPr lang="en-US" dirty="0" smtClean="0"/>
              <a:t>Here are Michael</a:t>
            </a:r>
            <a:r>
              <a:rPr lang="en-US" baseline="0" dirty="0" smtClean="0"/>
              <a:t> Bratman’s sufficient conditions for shared intention.</a:t>
            </a:r>
          </a:p>
          <a:p>
            <a:r>
              <a:rPr lang="en-US" baseline="0" dirty="0" smtClean="0"/>
              <a:t>I want to suggest that social motor representation provides a parallel</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There is a direct parallel with the first condition: in the case of motor</a:t>
            </a:r>
            <a:r>
              <a:rPr lang="en-US" baseline="0" dirty="0" smtClean="0"/>
              <a:t> representation, each agent represents the outcome (e.g. the movement of the object).</a:t>
            </a:r>
          </a:p>
          <a:p>
            <a:r>
              <a:rPr lang="en-US" baseline="0" dirty="0" smtClean="0"/>
              <a:t>The key claim here is that some motor representations (</a:t>
            </a:r>
            <a:r>
              <a:rPr lang="en-US" baseline="0" dirty="0" err="1" smtClean="0"/>
              <a:t>i</a:t>
            </a:r>
            <a:r>
              <a:rPr lang="en-US" baseline="0" dirty="0" smtClean="0"/>
              <a:t>) represent outcomes, and (ii) represent the outcomes of actions not all of whose components will be executed by the agent whose motor representation it is.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 there</a:t>
            </a:r>
            <a:r>
              <a:rPr lang="en-US" baseline="0" dirty="0" smtClean="0"/>
              <a:t> is clearly no \</a:t>
            </a:r>
            <a:r>
              <a:rPr lang="en-US" baseline="0" dirty="0" err="1" smtClean="0"/>
              <a:t>emph</a:t>
            </a:r>
            <a:r>
              <a:rPr lang="en-US" baseline="0" dirty="0" smtClean="0"/>
              <a:t>{direct} parallel. </a:t>
            </a:r>
          </a:p>
          <a:p>
            <a:r>
              <a:rPr lang="en-US" baseline="0" dirty="0" smtClean="0"/>
              <a:t>I don’t think motor representations can represent motor representations in the way that intentions can represent intentions.</a:t>
            </a:r>
          </a:p>
          <a:p>
            <a:r>
              <a:rPr lang="en-US" baseline="0" dirty="0" smtClean="0"/>
              <a:t>But I do think there is a parallel of sorts.</a:t>
            </a:r>
          </a:p>
          <a:p>
            <a:r>
              <a:rPr lang="en-US" baseline="0" dirty="0" smtClean="0"/>
              <a:t>Each agent’s having a motor representation of the distributed goal of their action does ensure meshing of </a:t>
            </a:r>
            <a:r>
              <a:rPr lang="en-US" baseline="0" dirty="0" err="1" smtClean="0"/>
              <a:t>subplans</a:t>
            </a:r>
            <a:r>
              <a:rPr lang="en-US" baseline="0" dirty="0" smtClean="0"/>
              <a:t>.</a:t>
            </a:r>
          </a:p>
          <a:p>
            <a:r>
              <a:rPr lang="en-US" baseline="0" dirty="0" smtClean="0"/>
              <a:t>What ensures this meshing is not the fact that each agent represents the others’ plans.</a:t>
            </a:r>
          </a:p>
          <a:p>
            <a:r>
              <a:rPr lang="en-US" baseline="0" dirty="0" smtClean="0"/>
              <a:t>Rather in the case where joint actions is grounded in social motor representation, what ensures meshing of </a:t>
            </a:r>
            <a:r>
              <a:rPr lang="en-US" baseline="0" dirty="0" err="1" smtClean="0"/>
              <a:t>subplans</a:t>
            </a:r>
            <a:r>
              <a:rPr lang="en-US" baseline="0" dirty="0" smtClean="0"/>
              <a:t> is two facts (</a:t>
            </a:r>
            <a:r>
              <a:rPr lang="en-US" baseline="0" dirty="0" err="1" smtClean="0"/>
              <a:t>i</a:t>
            </a:r>
            <a:r>
              <a:rPr lang="en-US" baseline="0" dirty="0" smtClean="0"/>
              <a:t>) each agent plans all of the agents’ actions, and (ii) the agents rely on similar planning strategies (planning strategies that are sufficiently similar to ensure meshing </a:t>
            </a:r>
            <a:r>
              <a:rPr lang="en-US" baseline="0" dirty="0" err="1" smtClean="0"/>
              <a:t>subplans</a:t>
            </a:r>
            <a:r>
              <a:rPr lang="en-US" baseline="0" dirty="0"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I’m less sure about a parallel to the common knowledge condition.</a:t>
            </a:r>
          </a:p>
          <a:p>
            <a:r>
              <a:rPr lang="en-US" baseline="0" dirty="0" smtClean="0"/>
              <a:t>As I see things, the justification for supposing that shared intention involves common knowledge concerns a normative link between intention and reasons.</a:t>
            </a:r>
          </a:p>
          <a:p>
            <a:r>
              <a:rPr lang="en-US" baseline="0" dirty="0" smtClean="0"/>
              <a:t>In acting on intentions, one should be acting for reasons.</a:t>
            </a:r>
          </a:p>
          <a:p>
            <a:r>
              <a:rPr lang="en-US" baseline="0" dirty="0" smtClean="0"/>
              <a:t>And a consideration can only be among your reasons if you know that consideration.</a:t>
            </a:r>
          </a:p>
          <a:p>
            <a:r>
              <a:rPr lang="en-US" baseline="0" dirty="0" smtClean="0"/>
              <a:t>So I think the need for common knowledge arises from the need to explain how another person’s intentions could be among your reasons for acting.</a:t>
            </a:r>
          </a:p>
          <a:p>
            <a:r>
              <a:rPr lang="en-US" baseline="0" dirty="0" smtClean="0"/>
              <a:t>I don’t think this need arises in the case of motor representation because it seems to me that the sort of planning of which motor representation is an element does not involve acting for reasons in the same sense.  </a:t>
            </a:r>
          </a:p>
          <a:p>
            <a:r>
              <a:rPr lang="en-US" baseline="0" dirty="0" smtClean="0"/>
              <a:t>(In motor action, there are reasons why we do things (of course!) but these are not  reasons for which we act.)</a:t>
            </a:r>
          </a:p>
          <a:p>
            <a:r>
              <a:rPr lang="en-US" baseline="0" dirty="0" smtClean="0"/>
              <a:t>What motor joint action requires is not that your motor plans provide reasons for mine.</a:t>
            </a:r>
          </a:p>
          <a:p>
            <a:r>
              <a:rPr lang="en-US" baseline="0" dirty="0" smtClean="0"/>
              <a:t>There just has to be a good chance that this is true relative to the costs and benefits of joint action and the alternatives to joint action.</a:t>
            </a:r>
          </a:p>
          <a:p>
            <a:r>
              <a:rPr lang="en-US" baseline="0" dirty="0" smtClean="0"/>
              <a:t>So I think that instead of common *knowledge*, in the case of social motor representation there is a common *background* of dispositions, habits and expectations.</a:t>
            </a:r>
          </a:p>
          <a:p>
            <a:endParaRPr lang="en-US" baseline="0" dirty="0" smtClean="0"/>
          </a:p>
          <a:p>
            <a:r>
              <a:rPr lang="en-US" baseline="0" dirty="0" smtClean="0"/>
              <a:t>[***CUT but one thing that might do the work of common knowledge is a custom or habit </a:t>
            </a:r>
          </a:p>
          <a:p>
            <a:r>
              <a:rPr lang="en-US" baseline="0" dirty="0" smtClean="0"/>
              <a:t>that would allow the agents, in their particular social context, to rely on each other’s cooperation.</a:t>
            </a:r>
          </a:p>
          <a:p>
            <a:r>
              <a:rPr lang="en-US" baseline="0" dirty="0" smtClean="0"/>
              <a:t>In some countries this sort of thing works on public transport; </a:t>
            </a:r>
          </a:p>
          <a:p>
            <a:r>
              <a:rPr lang="en-US" baseline="0" dirty="0" smtClean="0"/>
              <a:t>it is reasonable to take for granted that, if you are obviously struggling with a pram or suitcase, then someone nearby will help.]</a:t>
            </a:r>
          </a:p>
          <a:p>
            <a:endParaRPr lang="en-US" baseline="0"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If this is right, if social motor representations play a role analogous to the structure of intentions and knowledge which Bratman identifies as sufficient for shared intention, then this is another reason to think that motor representations can ground the purposiveness of joint action.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20/11/2012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86025" y="1987550"/>
            <a:ext cx="6330950" cy="1870075"/>
          </a:xfrm>
        </p:spPr>
        <p:txBody>
          <a:bodyPr/>
          <a:lstStyle/>
          <a:p>
            <a:r>
              <a:rPr lang="en-GB"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buClrTx/>
              <a:buSzTx/>
              <a:buFontTx/>
              <a:buNone/>
            </a:pPr>
            <a:fld id="{5A5312A0-AAE1-064F-9569-6839267602D0}" type="datetimeFigureOut">
              <a:rPr lang="en-US" i="0" smtClean="0">
                <a:solidFill>
                  <a:prstClr val="black">
                    <a:tint val="75000"/>
                  </a:prstClr>
                </a:solidFill>
                <a:latin typeface="Calibri"/>
              </a:rPr>
              <a:pPr defTabSz="457200" fontAlgn="auto">
                <a:spcBef>
                  <a:spcPts val="0"/>
                </a:spcBef>
                <a:spcAft>
                  <a:spcPts val="0"/>
                </a:spcAft>
                <a:buClrTx/>
                <a:buSzTx/>
                <a:buFontTx/>
                <a:buNone/>
              </a:pPr>
              <a:t>20/11/2012</a:t>
            </a:fld>
            <a:endParaRPr lang="en-US" i="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buClrTx/>
              <a:buSzTx/>
              <a:buFontTx/>
              <a:buNone/>
            </a:pPr>
            <a:endParaRPr lang="en-US" i="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buClrTx/>
              <a:buSzTx/>
              <a:buFontTx/>
              <a:buNone/>
            </a:pPr>
            <a:fld id="{B8F1D813-4B5E-3D4B-A992-019C9D503780}" type="slidenum">
              <a:rPr lang="en-US" i="0" smtClean="0">
                <a:solidFill>
                  <a:prstClr val="black">
                    <a:tint val="75000"/>
                  </a:prstClr>
                </a:solidFill>
                <a:latin typeface="Calibri"/>
              </a:rPr>
              <a:pPr defTabSz="457200" fontAlgn="auto">
                <a:spcBef>
                  <a:spcPts val="0"/>
                </a:spcBef>
                <a:spcAft>
                  <a:spcPts val="0"/>
                </a:spcAft>
                <a:buClrTx/>
                <a:buSzTx/>
                <a:buFontTx/>
                <a:buNone/>
              </a:pPr>
              <a:t>‹#›</a:t>
            </a:fld>
            <a:endParaRPr lang="en-US" i="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hart" Target="../charts/char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oleObject" Target="../embeddings/oleObject1.bin"/><Relationship Id="rId5"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jpeg"/><Relationship Id="rId3" Type="http://schemas.openxmlformats.org/officeDocument/2006/relationships/image" Target="../media/image20.jpeg"/></Relationships>
</file>

<file path=ppt/slides/_rels/slide7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19.jpeg"/><Relationship Id="rId1" Type="http://schemas.openxmlformats.org/officeDocument/2006/relationships/slideLayout" Target="../slideLayouts/slideLayout18.xml"/><Relationship Id="rId2" Type="http://schemas.openxmlformats.org/officeDocument/2006/relationships/image" Target="../media/image2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2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1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2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2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19.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2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6.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2.vml"/><Relationship Id="rId2"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3.vml"/><Relationship Id="rId2"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5.vml"/><Relationship Id="rId2"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eg"/></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2.wdp"/><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a:srcRect/>
          <a:stretch>
            <a:fillRect/>
          </a:stretch>
        </p:blipFill>
        <p:spPr bwMode="auto">
          <a:xfrm>
            <a:off x="0" y="43259"/>
            <a:ext cx="9144000" cy="6842125"/>
          </a:xfrm>
          <a:prstGeom prst="rect">
            <a:avLst/>
          </a:prstGeom>
          <a:noFill/>
          <a:ln w="9525">
            <a:noFill/>
            <a:round/>
            <a:headEnd/>
            <a:tailEnd/>
          </a:ln>
          <a:effectLst/>
        </p:spPr>
      </p:pic>
      <p:pic>
        <p:nvPicPr>
          <p:cNvPr id="4" name="Picture 3" descr="DSC_AB_5022-0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3" name="Rectangle 3"/>
          <p:cNvSpPr>
            <a:spLocks noChangeArrowheads="1"/>
          </p:cNvSpPr>
          <p:nvPr/>
        </p:nvSpPr>
        <p:spPr bwMode="auto">
          <a:xfrm>
            <a:off x="0" y="476176"/>
            <a:ext cx="5868144" cy="108061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4" name="Text Box 9"/>
          <p:cNvSpPr txBox="1">
            <a:spLocks noChangeArrowheads="1"/>
          </p:cNvSpPr>
          <p:nvPr/>
        </p:nvSpPr>
        <p:spPr bwMode="auto">
          <a:xfrm>
            <a:off x="468313" y="548631"/>
            <a:ext cx="80645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Shared Agency and Motor Representation</a:t>
            </a:r>
            <a:endParaRPr lang="en-GB" sz="3200" i="0" dirty="0">
              <a:effectLst>
                <a:glow rad="101600">
                  <a:srgbClr val="000000"/>
                </a:glow>
              </a:effectLst>
            </a:endParaRPr>
          </a:p>
        </p:txBody>
      </p:sp>
      <p:sp>
        <p:nvSpPr>
          <p:cNvPr id="3" name="Rectangle 2"/>
          <p:cNvSpPr/>
          <p:nvPr/>
        </p:nvSpPr>
        <p:spPr>
          <a:xfrm>
            <a:off x="1462460" y="921420"/>
            <a:ext cx="3044423" cy="400110"/>
          </a:xfrm>
          <a:prstGeom prst="rect">
            <a:avLst/>
          </a:prstGeom>
        </p:spPr>
        <p:txBody>
          <a:bodyPr wrap="none">
            <a:spAutoFit/>
          </a:bodyPr>
          <a:lstStyle/>
          <a:p>
            <a:pPr>
              <a:spcBef>
                <a:spcPct val="50000"/>
              </a:spcBef>
            </a:pPr>
            <a:r>
              <a:rPr lang="en-GB" sz="2000" i="0" dirty="0" err="1">
                <a:effectLst>
                  <a:glow rad="101600">
                    <a:srgbClr val="000000"/>
                  </a:glow>
                </a:effectLst>
              </a:rPr>
              <a:t>s.butterfill@warwick.ac.uk</a:t>
            </a:r>
            <a:endParaRPr lang="en-GB" sz="20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42468018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3834158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35" name="Rectangle 3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3595446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65" name="Rectangle 6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
        <p:nvSpPr>
          <p:cNvPr id="34" name="Rectangle 33"/>
          <p:cNvSpPr/>
          <p:nvPr/>
        </p:nvSpPr>
        <p:spPr bwMode="auto">
          <a:xfrm>
            <a:off x="0" y="-14524"/>
            <a:ext cx="9144000" cy="6858000"/>
          </a:xfrm>
          <a:prstGeom prst="rect">
            <a:avLst/>
          </a:prstGeom>
          <a:solidFill>
            <a:schemeClr val="tx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7843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229600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429425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430181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789631"/>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797185"/>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530236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3430161"/>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
        <p:nvSpPr>
          <p:cNvPr id="2" name="Rectangle 1"/>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990830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0816358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94782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4009568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Tree>
    <p:extLst>
      <p:ext uri="{BB962C8B-B14F-4D97-AF65-F5344CB8AC3E}">
        <p14:creationId xmlns:p14="http://schemas.microsoft.com/office/powerpoint/2010/main" val="19925757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5" name="Rectangle 14"/>
          <p:cNvSpPr/>
          <p:nvPr/>
        </p:nvSpPr>
        <p:spPr bwMode="auto">
          <a:xfrm>
            <a:off x="0" y="0"/>
            <a:ext cx="4572000" cy="6858000"/>
          </a:xfrm>
          <a:prstGeom prst="rect">
            <a:avLst/>
          </a:prstGeom>
          <a:solidFill>
            <a:schemeClr val="tx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4" name="Rectangle 13"/>
          <p:cNvSpPr/>
          <p:nvPr/>
        </p:nvSpPr>
        <p:spPr bwMode="auto">
          <a:xfrm>
            <a:off x="4572000" y="0"/>
            <a:ext cx="4572000" cy="6858000"/>
          </a:xfrm>
          <a:prstGeom prst="rect">
            <a:avLst/>
          </a:prstGeom>
          <a:solidFill>
            <a:schemeClr val="bg1">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2" y="2060848"/>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068402"/>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2" name="Text Box 5"/>
          <p:cNvSpPr txBox="1">
            <a:spLocks noChangeArrowheads="1"/>
          </p:cNvSpPr>
          <p:nvPr/>
        </p:nvSpPr>
        <p:spPr bwMode="auto">
          <a:xfrm>
            <a:off x="6156176" y="2701378"/>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Tree>
    <p:extLst>
      <p:ext uri="{BB962C8B-B14F-4D97-AF65-F5344CB8AC3E}">
        <p14:creationId xmlns:p14="http://schemas.microsoft.com/office/powerpoint/2010/main" val="1455016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3824820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397143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t>
            </a:r>
            <a:r>
              <a:rPr lang="en-US" i="0" dirty="0" smtClean="0">
                <a:solidFill>
                  <a:srgbClr val="FFFFFF"/>
                </a:solidFill>
                <a:effectLst>
                  <a:glow>
                    <a:srgbClr val="FFFFFF"/>
                  </a:glow>
                </a:effectLst>
              </a:rPr>
              <a:t>one’s own and anothe</a:t>
            </a:r>
            <a:r>
              <a:rPr lang="en-US" i="0" dirty="0" smtClean="0">
                <a:solidFill>
                  <a:srgbClr val="FFFFFF"/>
                </a:solidFill>
                <a:effectLst>
                  <a:glow>
                    <a:srgbClr val="FFFFFF"/>
                  </a:glow>
                </a:effectLst>
              </a:rPr>
              <a:t>r</a:t>
            </a:r>
            <a:r>
              <a:rPr lang="en-US" i="0" dirty="0" smtClean="0">
                <a:solidFill>
                  <a:srgbClr val="FFFFFF"/>
                </a:solidFill>
                <a:effectLst>
                  <a:glow>
                    <a:srgbClr val="FFFFFF"/>
                  </a:glow>
                </a:effectLst>
              </a:rPr>
              <a:t>’s (or others’) actions.</a:t>
            </a:r>
            <a:endParaRPr lang="en-US" i="0" dirty="0" smtClean="0">
              <a:solidFill>
                <a:srgbClr val="FFFFFF"/>
              </a:solidFill>
              <a:effectLst>
                <a:glow>
                  <a:srgbClr val="FFFFFF"/>
                </a:glow>
              </a:effectLst>
            </a:endParaRP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765059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2406887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468802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436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29280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132487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3276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465441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5" name="Rectangle 14"/>
          <p:cNvSpPr/>
          <p:nvPr/>
        </p:nvSpPr>
        <p:spPr bwMode="auto">
          <a:xfrm>
            <a:off x="0" y="0"/>
            <a:ext cx="4572000" cy="6858000"/>
          </a:xfrm>
          <a:prstGeom prst="rect">
            <a:avLst/>
          </a:prstGeom>
          <a:solidFill>
            <a:schemeClr val="tx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4" name="Rectangle 13"/>
          <p:cNvSpPr/>
          <p:nvPr/>
        </p:nvSpPr>
        <p:spPr bwMode="auto">
          <a:xfrm>
            <a:off x="4572000" y="0"/>
            <a:ext cx="4572000" cy="6858000"/>
          </a:xfrm>
          <a:prstGeom prst="rect">
            <a:avLst/>
          </a:prstGeom>
          <a:solidFill>
            <a:schemeClr val="bg1">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93421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94177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060848"/>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068402"/>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494232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2701378"/>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Tree>
    <p:extLst>
      <p:ext uri="{BB962C8B-B14F-4D97-AF65-F5344CB8AC3E}">
        <p14:creationId xmlns:p14="http://schemas.microsoft.com/office/powerpoint/2010/main" val="2390636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118414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766814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74505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601349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98397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76212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2924944"/>
            <a:ext cx="3691830" cy="3564695"/>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 </a:t>
            </a:r>
            <a:r>
              <a:rPr lang="en-US" i="0" dirty="0">
                <a:effectLst>
                  <a:glow rad="101600">
                    <a:srgbClr val="000000"/>
                  </a:glow>
                </a:effectLst>
              </a:rPr>
              <a:t>we </a:t>
            </a:r>
            <a:r>
              <a:rPr lang="en-US" i="0" dirty="0" smtClean="0">
                <a:effectLst>
                  <a:glow rad="101600">
                    <a:srgbClr val="000000"/>
                  </a:glow>
                </a:effectLst>
              </a:rPr>
              <a:t>each have a motor </a:t>
            </a:r>
            <a:r>
              <a:rPr lang="en-US" i="0" dirty="0">
                <a:effectLst>
                  <a:glow rad="101600">
                    <a:srgbClr val="000000"/>
                  </a:glow>
                </a:effectLst>
              </a:rPr>
              <a:t>representation of G</a:t>
            </a:r>
            <a:r>
              <a:rPr lang="en-US" i="0" dirty="0" smtClean="0">
                <a:effectLst>
                  <a:glow rad="101600">
                    <a:srgbClr val="000000"/>
                  </a:glow>
                </a:effectLst>
              </a:rPr>
              <a:t>;</a:t>
            </a:r>
            <a:endParaRPr lang="en-US" i="0" dirty="0">
              <a:effectLst>
                <a:glow rad="101600">
                  <a:srgbClr val="000000"/>
                </a:glow>
              </a:effectLst>
            </a:endParaRPr>
          </a:p>
          <a:p>
            <a:pPr>
              <a:spcAft>
                <a:spcPts val="1100"/>
              </a:spcAft>
            </a:pPr>
            <a:r>
              <a:rPr lang="en-US" i="0" dirty="0">
                <a:effectLst>
                  <a:glow rad="101600">
                    <a:srgbClr val="000000"/>
                  </a:glow>
                </a:effectLst>
              </a:rPr>
              <a:t>2. </a:t>
            </a:r>
            <a:r>
              <a:rPr lang="en-US" i="0" dirty="0" smtClean="0">
                <a:effectLst>
                  <a:glow rad="101600">
                    <a:srgbClr val="000000"/>
                  </a:glow>
                </a:effectLst>
              </a:rPr>
              <a:t> we are each disposed to inhibit some (not all) of the resulting planning or actions;</a:t>
            </a:r>
          </a:p>
          <a:p>
            <a:pPr>
              <a:spcAft>
                <a:spcPts val="1100"/>
              </a:spcAft>
            </a:pPr>
            <a:r>
              <a:rPr lang="en-US" i="0" dirty="0" smtClean="0">
                <a:effectLst>
                  <a:glow rad="101600">
                    <a:srgbClr val="000000"/>
                  </a:glow>
                </a:effectLst>
              </a:rPr>
              <a:t>3. we each expect that if G occurs, we will all be agents of it; and</a:t>
            </a:r>
          </a:p>
          <a:p>
            <a:pPr>
              <a:spcAft>
                <a:spcPts val="1100"/>
              </a:spcAft>
            </a:pPr>
            <a:r>
              <a:rPr lang="en-US" i="0" dirty="0" smtClean="0">
                <a:effectLst>
                  <a:glow rad="101600">
                    <a:srgbClr val="000000"/>
                  </a:glow>
                </a:effectLst>
              </a:rPr>
              <a:t>4. (1) and (2) because (3)</a:t>
            </a:r>
            <a:endParaRPr lang="en-US" i="0" dirty="0">
              <a:effectLst>
                <a:glow rad="101600">
                  <a:srgbClr val="000000"/>
                </a:glow>
              </a:effectLst>
            </a:endParaRPr>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a:t>
            </a:r>
            <a:r>
              <a:rPr lang="en-US" i="0" dirty="0" smtClean="0">
                <a:effectLst>
                  <a:glow rad="101600">
                    <a:srgbClr val="000000"/>
                  </a:glow>
                </a:effectLst>
              </a:rPr>
              <a:t>motor action</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528392"/>
          </a:xfrm>
          <a:prstGeom prst="leftBrace">
            <a:avLst>
              <a:gd name="adj1" fmla="val 40485"/>
              <a:gd name="adj2" fmla="val 44072"/>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389877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lumMod val="50000"/>
                  </a:schemeClr>
                </a:solidFill>
                <a:effectLst/>
                <a:latin typeface="Myriad Web" charset="0"/>
              </a:rPr>
              <a:t>shared intention</a:t>
            </a:r>
            <a:r>
              <a:rPr kumimoji="0" lang="en-US" sz="2200" b="0" i="0" u="none" strike="noStrike" cap="none" normalizeH="0" baseline="0" dirty="0" smtClean="0">
                <a:ln>
                  <a:noFill/>
                </a:ln>
                <a:solidFill>
                  <a:schemeClr val="bg1">
                    <a:lumMod val="50000"/>
                  </a:schemeClr>
                </a:solidFill>
                <a:effectLst>
                  <a:glow rad="101600">
                    <a:srgbClr val="000000"/>
                  </a:glow>
                </a:effectLst>
              </a:rPr>
              <a:t> </a:t>
            </a:r>
            <a:r>
              <a:rPr kumimoji="0" lang="en-US" sz="2200" b="0" i="0" u="none" strike="noStrike" cap="none" normalizeH="0" baseline="0" dirty="0" smtClean="0">
                <a:ln>
                  <a:noFill/>
                </a:ln>
                <a:solidFill>
                  <a:schemeClr val="bg1">
                    <a:lumMod val="50000"/>
                  </a:schemeClr>
                </a:solidFill>
                <a:effectLst>
                  <a:glow rad="101600">
                    <a:srgbClr val="FFFFFF"/>
                  </a:glow>
                </a:effectLst>
              </a:rPr>
              <a:t>or </a:t>
            </a:r>
            <a:r>
              <a:rPr kumimoji="0" lang="en-US" sz="2200" b="0" i="0" u="none" strike="noStrike" cap="none" normalizeH="0" baseline="0" dirty="0" smtClean="0">
                <a:ln>
                  <a:noFill/>
                </a:ln>
                <a:solidFill>
                  <a:srgbClr val="000000"/>
                </a:solidFill>
                <a:effectLst>
                  <a:glow rad="101600">
                    <a:srgbClr val="FFFFFF"/>
                  </a:glow>
                </a:effectLst>
              </a:rPr>
              <a:t>social motor</a:t>
            </a:r>
            <a:r>
              <a:rPr lang="en-US" i="0" dirty="0" smtClean="0">
                <a:solidFill>
                  <a:srgbClr val="000000"/>
                </a:solidFill>
                <a:effectLst>
                  <a:glow rad="101600">
                    <a:srgbClr val="FFFFFF"/>
                  </a:glow>
                </a:effectLst>
              </a:rPr>
              <a:t> </a:t>
            </a:r>
            <a:r>
              <a:rPr kumimoji="0" lang="en-US" sz="2200" b="0" i="0" u="none" strike="noStrike" cap="none" normalizeH="0" dirty="0" smtClean="0">
                <a:ln>
                  <a:noFill/>
                </a:ln>
                <a:solidFill>
                  <a:srgbClr val="000000"/>
                </a:solidFill>
                <a:effectLst>
                  <a:glow rad="101600">
                    <a:srgbClr val="FFFFFF"/>
                  </a:glow>
                </a:effectLst>
              </a:rPr>
              <a:t>representation</a:t>
            </a:r>
            <a:endParaRPr kumimoji="0" lang="en-US" sz="2200" b="0" i="0" u="none" strike="noStrike" cap="none" normalizeH="0" baseline="0" dirty="0">
              <a:ln>
                <a:noFill/>
              </a:ln>
              <a:solidFill>
                <a:srgbClr val="000000"/>
              </a:solidFill>
              <a:effectLst>
                <a:glow rad="101600">
                  <a:srgbClr val="FFFFFF"/>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15414881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cxnSp>
        <p:nvCxnSpPr>
          <p:cNvPr id="10" name="Straight Connector 9"/>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2637493"/>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cxnSp>
        <p:nvCxnSpPr>
          <p:cNvPr id="3" name="Straight Connector 2"/>
          <p:cNvCxnSpPr>
            <a:endCxn id="17" idx="0"/>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rot="16200000">
            <a:off x="904865" y="2169709"/>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2688633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15324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a:t>
            </a:r>
            <a:r>
              <a:rPr lang="en-US" i="0" dirty="0" smtClean="0">
                <a:effectLst>
                  <a:glow rad="101600">
                    <a:srgbClr val="000000"/>
                  </a:glow>
                </a:effectLst>
              </a:rPr>
              <a:t>matches 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451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6" name="Straight Connector 15"/>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Tree>
    <p:extLst>
      <p:ext uri="{BB962C8B-B14F-4D97-AF65-F5344CB8AC3E}">
        <p14:creationId xmlns:p14="http://schemas.microsoft.com/office/powerpoint/2010/main" val="1799477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4" name="Rectangle 3"/>
          <p:cNvSpPr/>
          <p:nvPr/>
        </p:nvSpPr>
        <p:spPr>
          <a:xfrm>
            <a:off x="827584" y="332656"/>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1791647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775642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26520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7660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29605524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217040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0113755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6442698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6139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hteck 82"/>
          <p:cNvSpPr/>
          <p:nvPr/>
        </p:nvSpPr>
        <p:spPr>
          <a:xfrm>
            <a:off x="-944205" y="4024979"/>
            <a:ext cx="1944216" cy="233910"/>
          </a:xfrm>
          <a:prstGeom prst="rect">
            <a:avLst/>
          </a:prstGeom>
        </p:spPr>
        <p:txBody>
          <a:bodyPr wrap="square">
            <a:spAutoFit/>
          </a:bodyPr>
          <a:lstStyle/>
          <a:p>
            <a:pPr algn="r"/>
            <a:r>
              <a:rPr lang="en-US" sz="1000" smtClean="0">
                <a:solidFill>
                  <a:schemeClr val="tx1"/>
                </a:solidFill>
              </a:rPr>
              <a:t>140 cm</a:t>
            </a:r>
            <a:endParaRPr lang="en-US" sz="1000"/>
          </a:p>
        </p:txBody>
      </p:sp>
      <p:sp>
        <p:nvSpPr>
          <p:cNvPr id="3" name="Inhaltsplatzhalter 2"/>
          <p:cNvSpPr>
            <a:spLocks noGrp="1"/>
          </p:cNvSpPr>
          <p:nvPr>
            <p:ph idx="1"/>
          </p:nvPr>
        </p:nvSpPr>
        <p:spPr/>
        <p:txBody>
          <a:bodyPr/>
          <a:lstStyle/>
          <a:p>
            <a:r>
              <a:rPr lang="de-DE" sz="2200" dirty="0"/>
              <a:t>Joint </a:t>
            </a:r>
            <a:r>
              <a:rPr lang="de-DE" sz="2200" dirty="0" err="1"/>
              <a:t>jumping</a:t>
            </a:r>
            <a:r>
              <a:rPr lang="de-DE" sz="2200" dirty="0"/>
              <a:t> </a:t>
            </a:r>
            <a:r>
              <a:rPr lang="de-DE" sz="2200" dirty="0" err="1"/>
              <a:t>task</a:t>
            </a:r>
            <a:r>
              <a:rPr lang="de-DE" sz="2200" dirty="0"/>
              <a:t> (</a:t>
            </a:r>
            <a:r>
              <a:rPr lang="de-DE" sz="2200" dirty="0" err="1"/>
              <a:t>performance</a:t>
            </a:r>
            <a:r>
              <a:rPr lang="de-DE" sz="2200" dirty="0"/>
              <a:t>): „Land </a:t>
            </a:r>
            <a:r>
              <a:rPr lang="de-DE" sz="2200" dirty="0" err="1"/>
              <a:t>at</a:t>
            </a:r>
            <a:r>
              <a:rPr lang="de-DE" sz="2200" dirty="0"/>
              <a:t> </a:t>
            </a:r>
            <a:r>
              <a:rPr lang="de-DE" sz="2200" dirty="0" err="1"/>
              <a:t>the</a:t>
            </a:r>
            <a:r>
              <a:rPr lang="de-DE" sz="2200" dirty="0"/>
              <a:t> same time!“</a:t>
            </a:r>
          </a:p>
        </p:txBody>
      </p:sp>
      <p:grpSp>
        <p:nvGrpSpPr>
          <p:cNvPr id="75" name="Gruppieren 74"/>
          <p:cNvGrpSpPr/>
          <p:nvPr/>
        </p:nvGrpSpPr>
        <p:grpSpPr>
          <a:xfrm flipH="1">
            <a:off x="506592" y="2084151"/>
            <a:ext cx="2339384" cy="3793121"/>
            <a:chOff x="2001449" y="1941203"/>
            <a:chExt cx="2108870" cy="3429724"/>
          </a:xfrm>
        </p:grpSpPr>
        <p:sp>
          <p:nvSpPr>
            <p:cNvPr id="4" name="Parallelogram 247"/>
            <p:cNvSpPr/>
            <p:nvPr/>
          </p:nvSpPr>
          <p:spPr>
            <a:xfrm flipH="1">
              <a:off x="3022247" y="3632244"/>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5" name="Parallelogram 211"/>
            <p:cNvSpPr/>
            <p:nvPr/>
          </p:nvSpPr>
          <p:spPr>
            <a:xfrm flipH="1">
              <a:off x="327015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6" name="Parallelogram 212"/>
            <p:cNvSpPr/>
            <p:nvPr/>
          </p:nvSpPr>
          <p:spPr>
            <a:xfrm flipH="1">
              <a:off x="3012377" y="3916517"/>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7" name="Straight Connector 213"/>
            <p:cNvCxnSpPr>
              <a:stCxn id="8" idx="1"/>
              <a:endCxn id="8" idx="3"/>
            </p:cNvCxnSpPr>
            <p:nvPr/>
          </p:nvCxnSpPr>
          <p:spPr>
            <a:xfrm>
              <a:off x="2938993" y="367273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Parallelogram 214"/>
            <p:cNvSpPr/>
            <p:nvPr/>
          </p:nvSpPr>
          <p:spPr>
            <a:xfrm flipH="1">
              <a:off x="2871325" y="367273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9" name="Straight Connector 215"/>
            <p:cNvCxnSpPr>
              <a:stCxn id="10" idx="1"/>
              <a:endCxn id="10" idx="3"/>
            </p:cNvCxnSpPr>
            <p:nvPr/>
          </p:nvCxnSpPr>
          <p:spPr>
            <a:xfrm>
              <a:off x="3017001" y="391566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Parallelogram 216"/>
            <p:cNvSpPr/>
            <p:nvPr/>
          </p:nvSpPr>
          <p:spPr>
            <a:xfrm flipH="1">
              <a:off x="2949333" y="391566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1" name="Straight Connector 217"/>
            <p:cNvCxnSpPr>
              <a:stCxn id="12" idx="1"/>
              <a:endCxn id="12" idx="3"/>
            </p:cNvCxnSpPr>
            <p:nvPr/>
          </p:nvCxnSpPr>
          <p:spPr>
            <a:xfrm>
              <a:off x="3104499"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arallelogram 218"/>
            <p:cNvSpPr/>
            <p:nvPr/>
          </p:nvSpPr>
          <p:spPr>
            <a:xfrm flipH="1">
              <a:off x="3036830"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3" name="Parallelogram 219"/>
            <p:cNvSpPr/>
            <p:nvPr/>
          </p:nvSpPr>
          <p:spPr>
            <a:xfrm flipH="1">
              <a:off x="3138825"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4" name="Straight Connector 220"/>
            <p:cNvCxnSpPr>
              <a:stCxn id="15" idx="1"/>
              <a:endCxn id="15" idx="3"/>
            </p:cNvCxnSpPr>
            <p:nvPr/>
          </p:nvCxnSpPr>
          <p:spPr>
            <a:xfrm>
              <a:off x="3201484"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Parallelogram 221"/>
            <p:cNvSpPr/>
            <p:nvPr/>
          </p:nvSpPr>
          <p:spPr>
            <a:xfrm flipH="1">
              <a:off x="3133817"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6" name="Parallelogram 222"/>
            <p:cNvSpPr/>
            <p:nvPr/>
          </p:nvSpPr>
          <p:spPr>
            <a:xfrm flipH="1">
              <a:off x="3211824" y="476592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7" name="Straight Connector 223"/>
            <p:cNvCxnSpPr>
              <a:stCxn id="18" idx="1"/>
              <a:endCxn id="18" idx="3"/>
            </p:cNvCxnSpPr>
            <p:nvPr/>
          </p:nvCxnSpPr>
          <p:spPr>
            <a:xfrm>
              <a:off x="3279493" y="476592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Parallelogram 224"/>
            <p:cNvSpPr/>
            <p:nvPr/>
          </p:nvSpPr>
          <p:spPr>
            <a:xfrm flipH="1">
              <a:off x="3211824" y="476592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9" name="Parallelogram 225"/>
            <p:cNvSpPr/>
            <p:nvPr/>
          </p:nvSpPr>
          <p:spPr>
            <a:xfrm flipH="1">
              <a:off x="3022247" y="4765923"/>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0" name="Parallelogram 226"/>
            <p:cNvSpPr/>
            <p:nvPr/>
          </p:nvSpPr>
          <p:spPr>
            <a:xfrm rot="16200000" flipH="1" flipV="1">
              <a:off x="1349825" y="3377775"/>
              <a:ext cx="3429724" cy="556580"/>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1" name="Parallelogram 227"/>
            <p:cNvSpPr/>
            <p:nvPr/>
          </p:nvSpPr>
          <p:spPr>
            <a:xfrm flipH="1">
              <a:off x="2001449" y="3618748"/>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2" name="Straight Connector 228"/>
            <p:cNvCxnSpPr/>
            <p:nvPr/>
          </p:nvCxnSpPr>
          <p:spPr>
            <a:xfrm>
              <a:off x="2074363" y="383468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9"/>
            <p:cNvCxnSpPr/>
            <p:nvPr/>
          </p:nvCxnSpPr>
          <p:spPr>
            <a:xfrm>
              <a:off x="2336854" y="4684945"/>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0"/>
            <p:cNvCxnSpPr/>
            <p:nvPr/>
          </p:nvCxnSpPr>
          <p:spPr>
            <a:xfrm>
              <a:off x="2249357" y="440152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31"/>
            <p:cNvCxnSpPr/>
            <p:nvPr/>
          </p:nvCxnSpPr>
          <p:spPr>
            <a:xfrm>
              <a:off x="2161860" y="411810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Parallelogram 234"/>
            <p:cNvSpPr/>
            <p:nvPr/>
          </p:nvSpPr>
          <p:spPr>
            <a:xfrm flipH="1">
              <a:off x="2755749" y="3915664"/>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9" name="Straight Connector 235"/>
            <p:cNvCxnSpPr>
              <a:stCxn id="30" idx="1"/>
              <a:endCxn id="30" idx="3"/>
            </p:cNvCxnSpPr>
            <p:nvPr/>
          </p:nvCxnSpPr>
          <p:spPr>
            <a:xfrm>
              <a:off x="2691085" y="367273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Parallelogram 236"/>
            <p:cNvSpPr/>
            <p:nvPr/>
          </p:nvSpPr>
          <p:spPr>
            <a:xfrm flipH="1">
              <a:off x="2623417" y="367273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1" name="Straight Connector 237"/>
            <p:cNvCxnSpPr>
              <a:stCxn id="32" idx="1"/>
              <a:endCxn id="32" idx="3"/>
            </p:cNvCxnSpPr>
            <p:nvPr/>
          </p:nvCxnSpPr>
          <p:spPr>
            <a:xfrm>
              <a:off x="2769093" y="391566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Parallelogram 238"/>
            <p:cNvSpPr/>
            <p:nvPr/>
          </p:nvSpPr>
          <p:spPr>
            <a:xfrm flipH="1">
              <a:off x="2701425" y="391566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3" name="Straight Connector 239"/>
            <p:cNvCxnSpPr>
              <a:stCxn id="34" idx="1"/>
              <a:endCxn id="34" idx="3"/>
            </p:cNvCxnSpPr>
            <p:nvPr/>
          </p:nvCxnSpPr>
          <p:spPr>
            <a:xfrm>
              <a:off x="2856590"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Parallelogram 240"/>
            <p:cNvSpPr/>
            <p:nvPr/>
          </p:nvSpPr>
          <p:spPr>
            <a:xfrm flipH="1">
              <a:off x="2788922"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5" name="Parallelogram 241"/>
            <p:cNvSpPr/>
            <p:nvPr/>
          </p:nvSpPr>
          <p:spPr>
            <a:xfrm flipH="1">
              <a:off x="2890916"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6" name="Straight Connector 242"/>
            <p:cNvCxnSpPr>
              <a:stCxn id="37" idx="1"/>
              <a:endCxn id="37" idx="3"/>
            </p:cNvCxnSpPr>
            <p:nvPr/>
          </p:nvCxnSpPr>
          <p:spPr>
            <a:xfrm>
              <a:off x="2953576"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Parallelogram 243"/>
            <p:cNvSpPr/>
            <p:nvPr/>
          </p:nvSpPr>
          <p:spPr>
            <a:xfrm flipH="1">
              <a:off x="2885908"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8" name="Parallelogram 244"/>
            <p:cNvSpPr/>
            <p:nvPr/>
          </p:nvSpPr>
          <p:spPr>
            <a:xfrm flipH="1">
              <a:off x="296391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9" name="Straight Connector 245"/>
            <p:cNvCxnSpPr>
              <a:stCxn id="40" idx="1"/>
              <a:endCxn id="40" idx="3"/>
            </p:cNvCxnSpPr>
            <p:nvPr/>
          </p:nvCxnSpPr>
          <p:spPr>
            <a:xfrm>
              <a:off x="3031584" y="4765922"/>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Parallelogram 246"/>
            <p:cNvSpPr/>
            <p:nvPr/>
          </p:nvSpPr>
          <p:spPr>
            <a:xfrm flipH="1">
              <a:off x="2963916" y="4765922"/>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41" name="Straight Connector 250"/>
            <p:cNvCxnSpPr/>
            <p:nvPr/>
          </p:nvCxnSpPr>
          <p:spPr>
            <a:xfrm>
              <a:off x="3095161" y="3848183"/>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251"/>
            <p:cNvCxnSpPr/>
            <p:nvPr/>
          </p:nvCxnSpPr>
          <p:spPr>
            <a:xfrm>
              <a:off x="3357651" y="4698442"/>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252"/>
            <p:cNvCxnSpPr/>
            <p:nvPr/>
          </p:nvCxnSpPr>
          <p:spPr>
            <a:xfrm>
              <a:off x="3270155" y="441502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253"/>
            <p:cNvCxnSpPr/>
            <p:nvPr/>
          </p:nvCxnSpPr>
          <p:spPr>
            <a:xfrm>
              <a:off x="3182657" y="413160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 name="Group 274"/>
            <p:cNvGrpSpPr/>
            <p:nvPr/>
          </p:nvGrpSpPr>
          <p:grpSpPr>
            <a:xfrm rot="4014054" flipH="1">
              <a:off x="3440366" y="2825119"/>
              <a:ext cx="589104" cy="166026"/>
              <a:chOff x="10079103" y="1649490"/>
              <a:chExt cx="785472" cy="249039"/>
            </a:xfrm>
            <a:solidFill>
              <a:srgbClr val="FFC000"/>
            </a:solidFill>
          </p:grpSpPr>
          <p:sp>
            <p:nvSpPr>
              <p:cNvPr id="48"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49"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50" name="Group 277"/>
            <p:cNvGrpSpPr/>
            <p:nvPr/>
          </p:nvGrpSpPr>
          <p:grpSpPr>
            <a:xfrm flipH="1">
              <a:off x="3135668" y="2342401"/>
              <a:ext cx="974651" cy="1703810"/>
              <a:chOff x="7846527" y="2190515"/>
              <a:chExt cx="4028982" cy="5439963"/>
            </a:xfrm>
            <a:solidFill>
              <a:srgbClr val="FFC000"/>
            </a:solidFill>
          </p:grpSpPr>
          <p:grpSp>
            <p:nvGrpSpPr>
              <p:cNvPr id="51" name="Group 278"/>
              <p:cNvGrpSpPr/>
              <p:nvPr/>
            </p:nvGrpSpPr>
            <p:grpSpPr>
              <a:xfrm rot="19802037">
                <a:off x="7846527" y="5813198"/>
                <a:ext cx="2505828" cy="475244"/>
                <a:chOff x="7828526" y="5679278"/>
                <a:chExt cx="2505828" cy="475244"/>
              </a:xfrm>
              <a:grpFill/>
            </p:grpSpPr>
            <p:sp>
              <p:nvSpPr>
                <p:cNvPr id="58"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9"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52"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53"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4"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5"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6"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7"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0" name="Group 273"/>
            <p:cNvGrpSpPr/>
            <p:nvPr/>
          </p:nvGrpSpPr>
          <p:grpSpPr>
            <a:xfrm rot="4014054" flipH="1">
              <a:off x="2341119" y="3380935"/>
              <a:ext cx="589104" cy="166026"/>
              <a:chOff x="10079103" y="1649490"/>
              <a:chExt cx="785472" cy="249039"/>
            </a:xfrm>
            <a:solidFill>
              <a:srgbClr val="FFC000"/>
            </a:solidFill>
          </p:grpSpPr>
          <p:sp>
            <p:nvSpPr>
              <p:cNvPr id="61"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2"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3" name="Group 270"/>
            <p:cNvGrpSpPr/>
            <p:nvPr/>
          </p:nvGrpSpPr>
          <p:grpSpPr>
            <a:xfrm flipH="1">
              <a:off x="2010002" y="2861960"/>
              <a:ext cx="1022656" cy="1705308"/>
              <a:chOff x="7846527" y="2190515"/>
              <a:chExt cx="4028982" cy="5439963"/>
            </a:xfrm>
            <a:solidFill>
              <a:srgbClr val="FFC000"/>
            </a:solidFill>
          </p:grpSpPr>
          <p:grpSp>
            <p:nvGrpSpPr>
              <p:cNvPr id="64" name="Group 269"/>
              <p:cNvGrpSpPr/>
              <p:nvPr/>
            </p:nvGrpSpPr>
            <p:grpSpPr>
              <a:xfrm rot="19802037">
                <a:off x="7846527" y="5813198"/>
                <a:ext cx="2505828" cy="475244"/>
                <a:chOff x="7828526" y="5679278"/>
                <a:chExt cx="2505828" cy="475244"/>
              </a:xfrm>
              <a:grpFill/>
            </p:grpSpPr>
            <p:sp>
              <p:nvSpPr>
                <p:cNvPr id="71"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2"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65"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66"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7"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8"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9"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0"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sp>
        <p:nvSpPr>
          <p:cNvPr id="79" name="Rechteck 78"/>
          <p:cNvSpPr/>
          <p:nvPr/>
        </p:nvSpPr>
        <p:spPr>
          <a:xfrm>
            <a:off x="2843808" y="4031894"/>
            <a:ext cx="1944216" cy="233910"/>
          </a:xfrm>
          <a:prstGeom prst="rect">
            <a:avLst/>
          </a:prstGeom>
        </p:spPr>
        <p:txBody>
          <a:bodyPr wrap="square">
            <a:spAutoFit/>
          </a:bodyPr>
          <a:lstStyle/>
          <a:p>
            <a:r>
              <a:rPr lang="en-US" sz="1000" smtClean="0">
                <a:solidFill>
                  <a:schemeClr val="tx1"/>
                </a:solidFill>
              </a:rPr>
              <a:t>140 cm</a:t>
            </a:r>
            <a:endParaRPr lang="en-US" sz="1000"/>
          </a:p>
        </p:txBody>
      </p:sp>
      <p:sp>
        <p:nvSpPr>
          <p:cNvPr id="80" name="Rechteck 79"/>
          <p:cNvSpPr/>
          <p:nvPr/>
        </p:nvSpPr>
        <p:spPr>
          <a:xfrm>
            <a:off x="2765092" y="4327648"/>
            <a:ext cx="1944216" cy="233910"/>
          </a:xfrm>
          <a:prstGeom prst="rect">
            <a:avLst/>
          </a:prstGeom>
        </p:spPr>
        <p:txBody>
          <a:bodyPr wrap="square">
            <a:spAutoFit/>
          </a:bodyPr>
          <a:lstStyle/>
          <a:p>
            <a:r>
              <a:rPr lang="en-US" sz="1000" smtClean="0">
                <a:solidFill>
                  <a:schemeClr val="tx1"/>
                </a:solidFill>
              </a:rPr>
              <a:t>105 cm</a:t>
            </a:r>
            <a:endParaRPr lang="en-US" sz="1000"/>
          </a:p>
        </p:txBody>
      </p:sp>
      <p:sp>
        <p:nvSpPr>
          <p:cNvPr id="81" name="Rechteck 80"/>
          <p:cNvSpPr/>
          <p:nvPr/>
        </p:nvSpPr>
        <p:spPr>
          <a:xfrm>
            <a:off x="2668031" y="4593666"/>
            <a:ext cx="1944216" cy="233910"/>
          </a:xfrm>
          <a:prstGeom prst="rect">
            <a:avLst/>
          </a:prstGeom>
        </p:spPr>
        <p:txBody>
          <a:bodyPr wrap="square">
            <a:spAutoFit/>
          </a:bodyPr>
          <a:lstStyle/>
          <a:p>
            <a:r>
              <a:rPr lang="en-US" sz="1000">
                <a:solidFill>
                  <a:schemeClr val="tx1"/>
                </a:solidFill>
              </a:rPr>
              <a:t>7</a:t>
            </a:r>
            <a:r>
              <a:rPr lang="en-US" sz="1000" smtClean="0">
                <a:solidFill>
                  <a:schemeClr val="tx1"/>
                </a:solidFill>
              </a:rPr>
              <a:t>0 cm</a:t>
            </a:r>
            <a:endParaRPr lang="en-US" sz="1000"/>
          </a:p>
        </p:txBody>
      </p:sp>
      <p:sp>
        <p:nvSpPr>
          <p:cNvPr id="82" name="Rechteck 81"/>
          <p:cNvSpPr/>
          <p:nvPr/>
        </p:nvSpPr>
        <p:spPr>
          <a:xfrm>
            <a:off x="2581603" y="4892414"/>
            <a:ext cx="1944216" cy="233910"/>
          </a:xfrm>
          <a:prstGeom prst="rect">
            <a:avLst/>
          </a:prstGeom>
        </p:spPr>
        <p:txBody>
          <a:bodyPr wrap="square">
            <a:spAutoFit/>
          </a:bodyPr>
          <a:lstStyle/>
          <a:p>
            <a:r>
              <a:rPr lang="en-US" sz="1000" smtClean="0">
                <a:solidFill>
                  <a:schemeClr val="tx1"/>
                </a:solidFill>
              </a:rPr>
              <a:t>35 cm</a:t>
            </a:r>
            <a:endParaRPr lang="en-US" sz="1000"/>
          </a:p>
        </p:txBody>
      </p:sp>
      <p:sp>
        <p:nvSpPr>
          <p:cNvPr id="84" name="Rechteck 83"/>
          <p:cNvSpPr/>
          <p:nvPr/>
        </p:nvSpPr>
        <p:spPr>
          <a:xfrm>
            <a:off x="-1022921" y="4320733"/>
            <a:ext cx="1944216" cy="233910"/>
          </a:xfrm>
          <a:prstGeom prst="rect">
            <a:avLst/>
          </a:prstGeom>
        </p:spPr>
        <p:txBody>
          <a:bodyPr wrap="square">
            <a:spAutoFit/>
          </a:bodyPr>
          <a:lstStyle/>
          <a:p>
            <a:pPr algn="r"/>
            <a:r>
              <a:rPr lang="en-US" sz="1000" smtClean="0">
                <a:solidFill>
                  <a:schemeClr val="tx1"/>
                </a:solidFill>
              </a:rPr>
              <a:t>105 cm</a:t>
            </a:r>
            <a:endParaRPr lang="en-US" sz="1000"/>
          </a:p>
        </p:txBody>
      </p:sp>
      <p:sp>
        <p:nvSpPr>
          <p:cNvPr id="85" name="Rechteck 84"/>
          <p:cNvSpPr/>
          <p:nvPr/>
        </p:nvSpPr>
        <p:spPr>
          <a:xfrm>
            <a:off x="-1119982" y="4586751"/>
            <a:ext cx="1944216" cy="233910"/>
          </a:xfrm>
          <a:prstGeom prst="rect">
            <a:avLst/>
          </a:prstGeom>
        </p:spPr>
        <p:txBody>
          <a:bodyPr wrap="square">
            <a:spAutoFit/>
          </a:bodyPr>
          <a:lstStyle/>
          <a:p>
            <a:pPr algn="r"/>
            <a:r>
              <a:rPr lang="en-US" sz="1000">
                <a:solidFill>
                  <a:schemeClr val="tx1"/>
                </a:solidFill>
              </a:rPr>
              <a:t>7</a:t>
            </a:r>
            <a:r>
              <a:rPr lang="en-US" sz="1000" smtClean="0">
                <a:solidFill>
                  <a:schemeClr val="tx1"/>
                </a:solidFill>
              </a:rPr>
              <a:t>0 cm</a:t>
            </a:r>
            <a:endParaRPr lang="en-US" sz="1000"/>
          </a:p>
        </p:txBody>
      </p:sp>
      <p:sp>
        <p:nvSpPr>
          <p:cNvPr id="86" name="Rechteck 85"/>
          <p:cNvSpPr/>
          <p:nvPr/>
        </p:nvSpPr>
        <p:spPr>
          <a:xfrm>
            <a:off x="-1206410" y="4885499"/>
            <a:ext cx="1944216" cy="233910"/>
          </a:xfrm>
          <a:prstGeom prst="rect">
            <a:avLst/>
          </a:prstGeom>
        </p:spPr>
        <p:txBody>
          <a:bodyPr wrap="square">
            <a:spAutoFit/>
          </a:bodyPr>
          <a:lstStyle/>
          <a:p>
            <a:pPr algn="r"/>
            <a:r>
              <a:rPr lang="en-US" sz="1000" smtClean="0">
                <a:solidFill>
                  <a:schemeClr val="tx1"/>
                </a:solidFill>
              </a:rPr>
              <a:t>35 cm</a:t>
            </a:r>
            <a:endParaRPr lang="en-US" sz="1000"/>
          </a:p>
        </p:txBody>
      </p:sp>
      <p:grpSp>
        <p:nvGrpSpPr>
          <p:cNvPr id="88" name="Gruppieren 2"/>
          <p:cNvGrpSpPr/>
          <p:nvPr/>
        </p:nvGrpSpPr>
        <p:grpSpPr>
          <a:xfrm>
            <a:off x="3545398" y="1988840"/>
            <a:ext cx="10603666" cy="4464496"/>
            <a:chOff x="4175072" y="2101748"/>
            <a:chExt cx="3960000" cy="2743200"/>
          </a:xfrm>
        </p:grpSpPr>
        <p:graphicFrame>
          <p:nvGraphicFramePr>
            <p:cNvPr id="89" name="Chart 39"/>
            <p:cNvGraphicFramePr/>
            <p:nvPr>
              <p:extLst>
                <p:ext uri="{D42A27DB-BD31-4B8C-83A1-F6EECF244321}">
                  <p14:modId xmlns:p14="http://schemas.microsoft.com/office/powerpoint/2010/main" val="1594692679"/>
                </p:ext>
              </p:extLst>
            </p:nvPr>
          </p:nvGraphicFramePr>
          <p:xfrm>
            <a:off x="4175072" y="2101748"/>
            <a:ext cx="3960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14"/>
            <p:cNvSpPr txBox="1"/>
            <p:nvPr/>
          </p:nvSpPr>
          <p:spPr>
            <a:xfrm>
              <a:off x="5202552" y="3154055"/>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91" name="TextBox 15"/>
            <p:cNvSpPr txBox="1"/>
            <p:nvPr/>
          </p:nvSpPr>
          <p:spPr>
            <a:xfrm>
              <a:off x="6931888" y="3286639"/>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92" name="TextBox 16"/>
            <p:cNvSpPr txBox="1"/>
            <p:nvPr/>
          </p:nvSpPr>
          <p:spPr>
            <a:xfrm>
              <a:off x="6778332" y="218698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93" name="TextBox 26"/>
            <p:cNvSpPr txBox="1"/>
            <p:nvPr/>
          </p:nvSpPr>
          <p:spPr>
            <a:xfrm>
              <a:off x="489623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4" name="TextBox 27"/>
            <p:cNvSpPr txBox="1"/>
            <p:nvPr/>
          </p:nvSpPr>
          <p:spPr>
            <a:xfrm>
              <a:off x="561631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5" name="TextBox 28"/>
            <p:cNvSpPr txBox="1"/>
            <p:nvPr/>
          </p:nvSpPr>
          <p:spPr>
            <a:xfrm>
              <a:off x="648040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6" name="TextBox 29"/>
            <p:cNvSpPr txBox="1"/>
            <p:nvPr/>
          </p:nvSpPr>
          <p:spPr>
            <a:xfrm>
              <a:off x="720048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7" name="TextBox 37"/>
            <p:cNvSpPr txBox="1"/>
            <p:nvPr/>
          </p:nvSpPr>
          <p:spPr>
            <a:xfrm>
              <a:off x="5663256" y="2867556"/>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98" name="Rectangle 97"/>
          <p:cNvSpPr/>
          <p:nvPr/>
        </p:nvSpPr>
        <p:spPr>
          <a:xfrm>
            <a:off x="755576" y="332656"/>
            <a:ext cx="77768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can  inform planning for one’s own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a:t>
            </a:r>
            <a:r>
              <a:rPr lang="en-US" b="1" i="0" dirty="0" err="1" smtClean="0">
                <a:solidFill>
                  <a:srgbClr val="000000"/>
                </a:solidFill>
                <a:effectLst>
                  <a:glow rad="101600">
                    <a:srgbClr val="FFFFFF"/>
                  </a:glow>
                </a:effectLst>
                <a:ea typeface="Arial" charset="0"/>
                <a:cs typeface="Arial" charset="0"/>
              </a:rPr>
              <a:t>Cordula</a:t>
            </a:r>
            <a:r>
              <a:rPr lang="en-US" b="1" i="0" dirty="0" smtClean="0">
                <a:solidFill>
                  <a:srgbClr val="000000"/>
                </a:solidFill>
                <a:effectLst>
                  <a:glow rad="101600">
                    <a:srgbClr val="FFFFFF"/>
                  </a:glow>
                </a:effectLst>
                <a:ea typeface="Arial" charset="0"/>
                <a:cs typeface="Arial" charset="0"/>
              </a:rPr>
              <a:t> Vesper)</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226348262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Imagery</a:t>
            </a:r>
            <a:endParaRPr lang="en-US" dirty="0"/>
          </a:p>
        </p:txBody>
      </p:sp>
      <p:sp>
        <p:nvSpPr>
          <p:cNvPr id="3" name="Content Placeholder 2"/>
          <p:cNvSpPr>
            <a:spLocks noGrp="1"/>
          </p:cNvSpPr>
          <p:nvPr>
            <p:ph idx="1"/>
          </p:nvPr>
        </p:nvSpPr>
        <p:spPr>
          <a:xfrm>
            <a:off x="1090613" y="1628801"/>
            <a:ext cx="3625403" cy="4487838"/>
          </a:xfrm>
        </p:spPr>
        <p:txBody>
          <a:bodyPr/>
          <a:lstStyle/>
          <a:p>
            <a:pPr marL="0" indent="0" eaLnBrk="1" hangingPunct="1">
              <a:lnSpc>
                <a:spcPct val="10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200" dirty="0" smtClean="0">
                <a:sym typeface="Wingdings" pitchFamily="2" charset="2"/>
              </a:rPr>
              <a:t>Joint jumping imagery</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Task: “Imagine to jump while landing at the same time as another person on the other side of the </a:t>
            </a:r>
            <a:r>
              <a:rPr lang="en-GB" sz="2200" dirty="0" err="1" smtClean="0"/>
              <a:t>occluder</a:t>
            </a:r>
            <a:r>
              <a:rPr lang="en-GB" sz="2200" dirty="0" smtClean="0"/>
              <a:t>!”</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Measurement: Self-reported duration of imagined jump</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p:txBody>
      </p:sp>
      <p:grpSp>
        <p:nvGrpSpPr>
          <p:cNvPr id="43" name="Gruppieren 42"/>
          <p:cNvGrpSpPr/>
          <p:nvPr/>
        </p:nvGrpSpPr>
        <p:grpSpPr>
          <a:xfrm flipH="1">
            <a:off x="5037118" y="1123205"/>
            <a:ext cx="3348406" cy="4784030"/>
            <a:chOff x="1267783" y="1050536"/>
            <a:chExt cx="3348406" cy="4784030"/>
          </a:xfrm>
        </p:grpSpPr>
        <p:sp>
          <p:nvSpPr>
            <p:cNvPr id="51" name="Parallelogram 247"/>
            <p:cNvSpPr/>
            <p:nvPr/>
          </p:nvSpPr>
          <p:spPr>
            <a:xfrm flipH="1">
              <a:off x="3454007" y="2680500"/>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grpSp>
          <p:nvGrpSpPr>
            <p:cNvPr id="58" name="Group 104"/>
            <p:cNvGrpSpPr/>
            <p:nvPr/>
          </p:nvGrpSpPr>
          <p:grpSpPr>
            <a:xfrm>
              <a:off x="1267783" y="2888666"/>
              <a:ext cx="1769024" cy="2945900"/>
              <a:chOff x="6065912" y="2156410"/>
              <a:chExt cx="5004556" cy="5611628"/>
            </a:xfrm>
          </p:grpSpPr>
          <p:sp>
            <p:nvSpPr>
              <p:cNvPr id="154" name="Parallelogram 197"/>
              <p:cNvSpPr/>
              <p:nvPr/>
            </p:nvSpPr>
            <p:spPr>
              <a:xfrm flipH="1">
                <a:off x="8586192" y="4788024"/>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5" name="Parallelogram 111"/>
              <p:cNvSpPr/>
              <p:nvPr/>
            </p:nvSpPr>
            <p:spPr>
              <a:xfrm flipH="1">
                <a:off x="9198260"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6" name="Parallelogram 112"/>
              <p:cNvSpPr/>
              <p:nvPr/>
            </p:nvSpPr>
            <p:spPr>
              <a:xfrm flipH="1">
                <a:off x="8560655" y="5292079"/>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7" name="Straight Connector 113"/>
              <p:cNvCxnSpPr>
                <a:stCxn id="158" idx="1"/>
                <a:endCxn id="158" idx="3"/>
              </p:cNvCxnSpPr>
              <p:nvPr/>
            </p:nvCxnSpPr>
            <p:spPr>
              <a:xfrm>
                <a:off x="8380645" y="4860032"/>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8" name="Parallelogram 114"/>
              <p:cNvSpPr/>
              <p:nvPr/>
            </p:nvSpPr>
            <p:spPr>
              <a:xfrm flipH="1">
                <a:off x="8213576" y="4860032"/>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9" name="Straight Connector 115"/>
              <p:cNvCxnSpPr>
                <a:stCxn id="160" idx="1"/>
                <a:endCxn id="160" idx="3"/>
              </p:cNvCxnSpPr>
              <p:nvPr/>
            </p:nvCxnSpPr>
            <p:spPr>
              <a:xfrm>
                <a:off x="8573241" y="5292079"/>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Parallelogram 116"/>
              <p:cNvSpPr/>
              <p:nvPr/>
            </p:nvSpPr>
            <p:spPr>
              <a:xfrm flipH="1">
                <a:off x="8406172" y="5292079"/>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1" name="Straight Connector 117"/>
              <p:cNvCxnSpPr>
                <a:stCxn id="162" idx="1"/>
                <a:endCxn id="162" idx="3"/>
              </p:cNvCxnSpPr>
              <p:nvPr/>
            </p:nvCxnSpPr>
            <p:spPr>
              <a:xfrm>
                <a:off x="8789265" y="5796136"/>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2" name="Parallelogram 118"/>
              <p:cNvSpPr/>
              <p:nvPr/>
            </p:nvSpPr>
            <p:spPr>
              <a:xfrm flipH="1">
                <a:off x="8622196" y="5796136"/>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3" name="Parallelogram 119"/>
              <p:cNvSpPr/>
              <p:nvPr/>
            </p:nvSpPr>
            <p:spPr>
              <a:xfrm flipH="1">
                <a:off x="8876150"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4" name="Straight Connector 120"/>
              <p:cNvCxnSpPr>
                <a:stCxn id="165" idx="1"/>
                <a:endCxn id="165" idx="3"/>
              </p:cNvCxnSpPr>
              <p:nvPr/>
            </p:nvCxnSpPr>
            <p:spPr>
              <a:xfrm>
                <a:off x="9028717" y="637220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5" name="Parallelogram 121"/>
              <p:cNvSpPr/>
              <p:nvPr/>
            </p:nvSpPr>
            <p:spPr>
              <a:xfrm flipH="1">
                <a:off x="8861648" y="637220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6" name="Parallelogram 123"/>
              <p:cNvSpPr/>
              <p:nvPr/>
            </p:nvSpPr>
            <p:spPr>
              <a:xfrm flipH="1">
                <a:off x="9054244" y="6804247"/>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7" name="Straight Connector 124"/>
              <p:cNvCxnSpPr>
                <a:stCxn id="168" idx="1"/>
                <a:endCxn id="168" idx="3"/>
              </p:cNvCxnSpPr>
              <p:nvPr/>
            </p:nvCxnSpPr>
            <p:spPr>
              <a:xfrm>
                <a:off x="9221313" y="680424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8" name="Parallelogram 125"/>
              <p:cNvSpPr/>
              <p:nvPr/>
            </p:nvSpPr>
            <p:spPr>
              <a:xfrm flipH="1">
                <a:off x="9054244" y="6804247"/>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9" name="Parallelogram 128"/>
              <p:cNvSpPr/>
              <p:nvPr/>
            </p:nvSpPr>
            <p:spPr>
              <a:xfrm flipH="1">
                <a:off x="8586192" y="6804249"/>
                <a:ext cx="228600" cy="144015"/>
              </a:xfrm>
              <a:prstGeom prst="parallelogram">
                <a:avLst>
                  <a:gd name="adj" fmla="val 42986"/>
                </a:avLst>
              </a:prstGeom>
              <a:solidFill>
                <a:srgbClr val="16FF16"/>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0" name="Parallelogram 129"/>
              <p:cNvSpPr/>
              <p:nvPr/>
            </p:nvSpPr>
            <p:spPr>
              <a:xfrm rot="16200000" flipH="1" flipV="1">
                <a:off x="5858289" y="4275145"/>
                <a:ext cx="5611628" cy="1374158"/>
              </a:xfrm>
              <a:prstGeom prst="parallelogram">
                <a:avLst>
                  <a:gd name="adj" fmla="val 322160"/>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1" name="Parallelogram 130"/>
              <p:cNvSpPr/>
              <p:nvPr/>
            </p:nvSpPr>
            <p:spPr>
              <a:xfrm flipH="1">
                <a:off x="6065912" y="4764021"/>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2" name="Straight Connector 135"/>
              <p:cNvCxnSpPr/>
              <p:nvPr/>
            </p:nvCxnSpPr>
            <p:spPr>
              <a:xfrm>
                <a:off x="6245932" y="5148064"/>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36"/>
              <p:cNvCxnSpPr/>
              <p:nvPr/>
            </p:nvCxnSpPr>
            <p:spPr>
              <a:xfrm>
                <a:off x="6894004" y="6660232"/>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52"/>
              <p:cNvCxnSpPr/>
              <p:nvPr/>
            </p:nvCxnSpPr>
            <p:spPr>
              <a:xfrm>
                <a:off x="6677980" y="6156176"/>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54"/>
              <p:cNvCxnSpPr/>
              <p:nvPr/>
            </p:nvCxnSpPr>
            <p:spPr>
              <a:xfrm>
                <a:off x="6461956" y="5652120"/>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8" name="Parallelogram 184"/>
              <p:cNvSpPr/>
              <p:nvPr/>
            </p:nvSpPr>
            <p:spPr>
              <a:xfrm flipH="1">
                <a:off x="7794104" y="5292081"/>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9" name="Straight Connector 185"/>
              <p:cNvCxnSpPr>
                <a:stCxn id="180" idx="1"/>
                <a:endCxn id="180" idx="3"/>
              </p:cNvCxnSpPr>
              <p:nvPr/>
            </p:nvCxnSpPr>
            <p:spPr>
              <a:xfrm>
                <a:off x="7768577" y="4860033"/>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0" name="Parallelogram 186"/>
              <p:cNvSpPr/>
              <p:nvPr/>
            </p:nvSpPr>
            <p:spPr>
              <a:xfrm flipH="1">
                <a:off x="7601508" y="4860033"/>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1" name="Straight Connector 187"/>
              <p:cNvCxnSpPr>
                <a:stCxn id="182" idx="1"/>
                <a:endCxn id="182" idx="3"/>
              </p:cNvCxnSpPr>
              <p:nvPr/>
            </p:nvCxnSpPr>
            <p:spPr>
              <a:xfrm>
                <a:off x="7961173" y="529208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2" name="Parallelogram 188"/>
              <p:cNvSpPr/>
              <p:nvPr/>
            </p:nvSpPr>
            <p:spPr>
              <a:xfrm flipH="1">
                <a:off x="7794104" y="529208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3" name="Straight Connector 189"/>
              <p:cNvCxnSpPr>
                <a:stCxn id="184" idx="1"/>
                <a:endCxn id="184" idx="3"/>
              </p:cNvCxnSpPr>
              <p:nvPr/>
            </p:nvCxnSpPr>
            <p:spPr>
              <a:xfrm>
                <a:off x="8177197" y="579613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 name="Parallelogram 190"/>
              <p:cNvSpPr/>
              <p:nvPr/>
            </p:nvSpPr>
            <p:spPr>
              <a:xfrm flipH="1">
                <a:off x="8010128" y="5796137"/>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5" name="Parallelogram 191"/>
              <p:cNvSpPr/>
              <p:nvPr/>
            </p:nvSpPr>
            <p:spPr>
              <a:xfrm flipH="1">
                <a:off x="8275116"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6" name="Straight Connector 192"/>
              <p:cNvCxnSpPr>
                <a:stCxn id="187" idx="1"/>
                <a:endCxn id="187" idx="3"/>
              </p:cNvCxnSpPr>
              <p:nvPr/>
            </p:nvCxnSpPr>
            <p:spPr>
              <a:xfrm>
                <a:off x="8416649" y="6372201"/>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7" name="Parallelogram 193"/>
              <p:cNvSpPr/>
              <p:nvPr/>
            </p:nvSpPr>
            <p:spPr>
              <a:xfrm flipH="1">
                <a:off x="8249580" y="6372201"/>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8" name="Parallelogram 194"/>
              <p:cNvSpPr/>
              <p:nvPr/>
            </p:nvSpPr>
            <p:spPr>
              <a:xfrm flipH="1">
                <a:off x="8442176"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9" name="Straight Connector 195"/>
              <p:cNvCxnSpPr>
                <a:stCxn id="190" idx="1"/>
                <a:endCxn id="190" idx="3"/>
              </p:cNvCxnSpPr>
              <p:nvPr/>
            </p:nvCxnSpPr>
            <p:spPr>
              <a:xfrm>
                <a:off x="8609245" y="6804248"/>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0" name="Parallelogram 196"/>
              <p:cNvSpPr/>
              <p:nvPr/>
            </p:nvSpPr>
            <p:spPr>
              <a:xfrm flipH="1">
                <a:off x="8442176" y="6804248"/>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91" name="Straight Connector 198"/>
              <p:cNvCxnSpPr/>
              <p:nvPr/>
            </p:nvCxnSpPr>
            <p:spPr>
              <a:xfrm>
                <a:off x="8766212" y="5172067"/>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9"/>
              <p:cNvCxnSpPr/>
              <p:nvPr/>
            </p:nvCxnSpPr>
            <p:spPr>
              <a:xfrm>
                <a:off x="9414284" y="6684235"/>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200"/>
              <p:cNvCxnSpPr/>
              <p:nvPr/>
            </p:nvCxnSpPr>
            <p:spPr>
              <a:xfrm>
                <a:off x="9198260" y="6180179"/>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201"/>
              <p:cNvCxnSpPr/>
              <p:nvPr/>
            </p:nvCxnSpPr>
            <p:spPr>
              <a:xfrm>
                <a:off x="8982236" y="5676123"/>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135"/>
            <p:cNvGrpSpPr/>
            <p:nvPr/>
          </p:nvGrpSpPr>
          <p:grpSpPr>
            <a:xfrm flipH="1">
              <a:off x="1657651" y="4026139"/>
              <a:ext cx="321707" cy="1452113"/>
              <a:chOff x="11322495" y="6579389"/>
              <a:chExt cx="560065" cy="1996161"/>
            </a:xfrm>
            <a:solidFill>
              <a:srgbClr val="FFC000"/>
            </a:solidFill>
          </p:grpSpPr>
          <p:sp>
            <p:nvSpPr>
              <p:cNvPr id="148" name="AutoShape 30"/>
              <p:cNvSpPr>
                <a:spLocks noChangeArrowheads="1"/>
              </p:cNvSpPr>
              <p:nvPr/>
            </p:nvSpPr>
            <p:spPr bwMode="auto">
              <a:xfrm flipH="1">
                <a:off x="11427648" y="7884368"/>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49" name="AutoShape 30"/>
              <p:cNvSpPr>
                <a:spLocks noChangeArrowheads="1"/>
              </p:cNvSpPr>
              <p:nvPr/>
            </p:nvSpPr>
            <p:spPr bwMode="auto">
              <a:xfrm flipH="1">
                <a:off x="11571664" y="7892753"/>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0" name="AutoShape 30"/>
              <p:cNvSpPr>
                <a:spLocks noChangeArrowheads="1"/>
              </p:cNvSpPr>
              <p:nvPr/>
            </p:nvSpPr>
            <p:spPr bwMode="auto">
              <a:xfrm flipH="1">
                <a:off x="11322496" y="7063382"/>
                <a:ext cx="144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1" name="AutoShape 30"/>
              <p:cNvSpPr>
                <a:spLocks noChangeArrowheads="1"/>
              </p:cNvSpPr>
              <p:nvPr/>
            </p:nvSpPr>
            <p:spPr bwMode="auto">
              <a:xfrm flipH="1">
                <a:off x="11394504" y="7020272"/>
                <a:ext cx="432048" cy="962025"/>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2" name="AutoShape 30"/>
              <p:cNvSpPr>
                <a:spLocks noChangeArrowheads="1"/>
              </p:cNvSpPr>
              <p:nvPr/>
            </p:nvSpPr>
            <p:spPr bwMode="auto">
              <a:xfrm flipH="1">
                <a:off x="11754544" y="7135390"/>
                <a:ext cx="128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3" name="Oval 29"/>
              <p:cNvSpPr>
                <a:spLocks noChangeArrowheads="1"/>
              </p:cNvSpPr>
              <p:nvPr/>
            </p:nvSpPr>
            <p:spPr bwMode="auto">
              <a:xfrm flipH="1">
                <a:off x="11322495" y="6579389"/>
                <a:ext cx="504056" cy="483993"/>
              </a:xfrm>
              <a:prstGeom prst="ellipse">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grpSp>
        <p:sp>
          <p:nvSpPr>
            <p:cNvPr id="72" name="Parallelogram 211"/>
            <p:cNvSpPr/>
            <p:nvPr/>
          </p:nvSpPr>
          <p:spPr>
            <a:xfrm flipH="1">
              <a:off x="366760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0" name="Parallelogram 212"/>
            <p:cNvSpPr/>
            <p:nvPr/>
          </p:nvSpPr>
          <p:spPr>
            <a:xfrm flipH="1">
              <a:off x="3445503" y="2922394"/>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1" name="Straight Connector 213"/>
            <p:cNvCxnSpPr>
              <a:stCxn id="82" idx="1"/>
              <a:endCxn id="82" idx="3"/>
            </p:cNvCxnSpPr>
            <p:nvPr/>
          </p:nvCxnSpPr>
          <p:spPr>
            <a:xfrm>
              <a:off x="3382274"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Parallelogram 214"/>
            <p:cNvSpPr/>
            <p:nvPr/>
          </p:nvSpPr>
          <p:spPr>
            <a:xfrm flipH="1">
              <a:off x="3323971"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3" name="Straight Connector 215"/>
            <p:cNvCxnSpPr>
              <a:stCxn id="84" idx="1"/>
              <a:endCxn id="84" idx="3"/>
            </p:cNvCxnSpPr>
            <p:nvPr/>
          </p:nvCxnSpPr>
          <p:spPr>
            <a:xfrm>
              <a:off x="3449487" y="2921667"/>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Parallelogram 216"/>
            <p:cNvSpPr/>
            <p:nvPr/>
          </p:nvSpPr>
          <p:spPr>
            <a:xfrm flipH="1">
              <a:off x="3391183" y="2921667"/>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5" name="Straight Connector 217"/>
            <p:cNvCxnSpPr>
              <a:stCxn id="86" idx="1"/>
              <a:endCxn id="86" idx="3"/>
            </p:cNvCxnSpPr>
            <p:nvPr/>
          </p:nvCxnSpPr>
          <p:spPr>
            <a:xfrm>
              <a:off x="3524877"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Parallelogram 218"/>
            <p:cNvSpPr/>
            <p:nvPr/>
          </p:nvSpPr>
          <p:spPr>
            <a:xfrm flipH="1">
              <a:off x="3466572"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7" name="Parallelogram 219"/>
            <p:cNvSpPr/>
            <p:nvPr/>
          </p:nvSpPr>
          <p:spPr>
            <a:xfrm flipH="1">
              <a:off x="3554453"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8" name="Straight Connector 220"/>
            <p:cNvCxnSpPr>
              <a:stCxn id="89" idx="1"/>
              <a:endCxn id="89" idx="3"/>
            </p:cNvCxnSpPr>
            <p:nvPr/>
          </p:nvCxnSpPr>
          <p:spPr>
            <a:xfrm>
              <a:off x="3608440"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Parallelogram 221"/>
            <p:cNvSpPr/>
            <p:nvPr/>
          </p:nvSpPr>
          <p:spPr>
            <a:xfrm flipH="1">
              <a:off x="3550138"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0" name="Parallelogram 222"/>
            <p:cNvSpPr/>
            <p:nvPr/>
          </p:nvSpPr>
          <p:spPr>
            <a:xfrm flipH="1">
              <a:off x="3617350" y="3645170"/>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1" name="Straight Connector 223"/>
            <p:cNvCxnSpPr>
              <a:stCxn id="92" idx="1"/>
              <a:endCxn id="92" idx="3"/>
            </p:cNvCxnSpPr>
            <p:nvPr/>
          </p:nvCxnSpPr>
          <p:spPr>
            <a:xfrm>
              <a:off x="3675654" y="3645170"/>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Parallelogram 224"/>
            <p:cNvSpPr/>
            <p:nvPr/>
          </p:nvSpPr>
          <p:spPr>
            <a:xfrm flipH="1">
              <a:off x="3617350" y="3645170"/>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3" name="Parallelogram 225"/>
            <p:cNvSpPr/>
            <p:nvPr/>
          </p:nvSpPr>
          <p:spPr>
            <a:xfrm flipH="1">
              <a:off x="3454007" y="3645172"/>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4" name="Parallelogram 226"/>
            <p:cNvSpPr/>
            <p:nvPr/>
          </p:nvSpPr>
          <p:spPr>
            <a:xfrm rot="16200000" flipH="1" flipV="1">
              <a:off x="2031361" y="2460991"/>
              <a:ext cx="2918426" cy="479557"/>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5" name="Parallelogram 227"/>
            <p:cNvSpPr/>
            <p:nvPr/>
          </p:nvSpPr>
          <p:spPr>
            <a:xfrm flipH="1">
              <a:off x="2574473" y="2669016"/>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6" name="Straight Connector 228"/>
            <p:cNvCxnSpPr/>
            <p:nvPr/>
          </p:nvCxnSpPr>
          <p:spPr>
            <a:xfrm>
              <a:off x="2637297" y="285276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229"/>
            <p:cNvCxnSpPr/>
            <p:nvPr/>
          </p:nvCxnSpPr>
          <p:spPr>
            <a:xfrm>
              <a:off x="2863463" y="3576266"/>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230"/>
            <p:cNvCxnSpPr/>
            <p:nvPr/>
          </p:nvCxnSpPr>
          <p:spPr>
            <a:xfrm>
              <a:off x="2788074" y="3335098"/>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231"/>
            <p:cNvCxnSpPr/>
            <p:nvPr/>
          </p:nvCxnSpPr>
          <p:spPr>
            <a:xfrm>
              <a:off x="2712685" y="3093930"/>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Parallelogram 234"/>
            <p:cNvSpPr/>
            <p:nvPr/>
          </p:nvSpPr>
          <p:spPr>
            <a:xfrm flipH="1">
              <a:off x="3224389" y="2921668"/>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3" name="Straight Connector 235"/>
            <p:cNvCxnSpPr>
              <a:stCxn id="104" idx="1"/>
              <a:endCxn id="104" idx="3"/>
            </p:cNvCxnSpPr>
            <p:nvPr/>
          </p:nvCxnSpPr>
          <p:spPr>
            <a:xfrm>
              <a:off x="3168673"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Parallelogram 236"/>
            <p:cNvSpPr/>
            <p:nvPr/>
          </p:nvSpPr>
          <p:spPr>
            <a:xfrm flipH="1">
              <a:off x="3110370"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5" name="Straight Connector 237"/>
            <p:cNvCxnSpPr>
              <a:stCxn id="106" idx="1"/>
              <a:endCxn id="106" idx="3"/>
            </p:cNvCxnSpPr>
            <p:nvPr/>
          </p:nvCxnSpPr>
          <p:spPr>
            <a:xfrm>
              <a:off x="3235886" y="2921668"/>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 name="Parallelogram 238"/>
            <p:cNvSpPr/>
            <p:nvPr/>
          </p:nvSpPr>
          <p:spPr>
            <a:xfrm flipH="1">
              <a:off x="3177582" y="2921668"/>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7" name="Straight Connector 239"/>
            <p:cNvCxnSpPr>
              <a:stCxn id="108" idx="1"/>
              <a:endCxn id="108" idx="3"/>
            </p:cNvCxnSpPr>
            <p:nvPr/>
          </p:nvCxnSpPr>
          <p:spPr>
            <a:xfrm>
              <a:off x="3311275"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Parallelogram 240"/>
            <p:cNvSpPr/>
            <p:nvPr/>
          </p:nvSpPr>
          <p:spPr>
            <a:xfrm flipH="1">
              <a:off x="3252971"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09" name="Parallelogram 241"/>
            <p:cNvSpPr/>
            <p:nvPr/>
          </p:nvSpPr>
          <p:spPr>
            <a:xfrm flipH="1">
              <a:off x="3340851"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0" name="Straight Connector 242"/>
            <p:cNvCxnSpPr>
              <a:stCxn id="111" idx="1"/>
              <a:endCxn id="111" idx="3"/>
            </p:cNvCxnSpPr>
            <p:nvPr/>
          </p:nvCxnSpPr>
          <p:spPr>
            <a:xfrm>
              <a:off x="3394839"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Parallelogram 243"/>
            <p:cNvSpPr/>
            <p:nvPr/>
          </p:nvSpPr>
          <p:spPr>
            <a:xfrm flipH="1">
              <a:off x="3336536"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12" name="Parallelogram 244"/>
            <p:cNvSpPr/>
            <p:nvPr/>
          </p:nvSpPr>
          <p:spPr>
            <a:xfrm flipH="1">
              <a:off x="340374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3" name="Straight Connector 245"/>
            <p:cNvCxnSpPr>
              <a:stCxn id="114" idx="1"/>
              <a:endCxn id="114" idx="3"/>
            </p:cNvCxnSpPr>
            <p:nvPr/>
          </p:nvCxnSpPr>
          <p:spPr>
            <a:xfrm>
              <a:off x="3462052" y="3645171"/>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Parallelogram 246"/>
            <p:cNvSpPr/>
            <p:nvPr/>
          </p:nvSpPr>
          <p:spPr>
            <a:xfrm flipH="1">
              <a:off x="3403748" y="3645171"/>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5" name="Straight Connector 250"/>
            <p:cNvCxnSpPr/>
            <p:nvPr/>
          </p:nvCxnSpPr>
          <p:spPr>
            <a:xfrm>
              <a:off x="3516831" y="2864247"/>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251"/>
            <p:cNvCxnSpPr/>
            <p:nvPr/>
          </p:nvCxnSpPr>
          <p:spPr>
            <a:xfrm>
              <a:off x="3742996" y="3587750"/>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252"/>
            <p:cNvCxnSpPr/>
            <p:nvPr/>
          </p:nvCxnSpPr>
          <p:spPr>
            <a:xfrm>
              <a:off x="3667608" y="334658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253"/>
            <p:cNvCxnSpPr/>
            <p:nvPr/>
          </p:nvCxnSpPr>
          <p:spPr>
            <a:xfrm>
              <a:off x="3592219" y="3105414"/>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1" name="Group 274"/>
            <p:cNvGrpSpPr/>
            <p:nvPr/>
          </p:nvGrpSpPr>
          <p:grpSpPr>
            <a:xfrm rot="4014054" flipH="1">
              <a:off x="3817414" y="1992812"/>
              <a:ext cx="501281" cy="143050"/>
              <a:chOff x="10079103" y="1649490"/>
              <a:chExt cx="785472" cy="249039"/>
            </a:xfrm>
            <a:solidFill>
              <a:srgbClr val="FFC000"/>
            </a:solidFill>
          </p:grpSpPr>
          <p:sp>
            <p:nvSpPr>
              <p:cNvPr id="146"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7"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2" name="Group 277"/>
            <p:cNvGrpSpPr/>
            <p:nvPr/>
          </p:nvGrpSpPr>
          <p:grpSpPr>
            <a:xfrm flipH="1">
              <a:off x="3551732" y="1582944"/>
              <a:ext cx="839773" cy="1449809"/>
              <a:chOff x="7846527" y="2190515"/>
              <a:chExt cx="4028982" cy="5439963"/>
            </a:xfrm>
            <a:solidFill>
              <a:srgbClr val="FFC000"/>
            </a:solidFill>
          </p:grpSpPr>
          <p:grpSp>
            <p:nvGrpSpPr>
              <p:cNvPr id="137" name="Group 278"/>
              <p:cNvGrpSpPr/>
              <p:nvPr/>
            </p:nvGrpSpPr>
            <p:grpSpPr>
              <a:xfrm rot="19802037">
                <a:off x="7846527" y="5813198"/>
                <a:ext cx="2505828" cy="475244"/>
                <a:chOff x="7828526" y="5679278"/>
                <a:chExt cx="2505828" cy="475244"/>
              </a:xfrm>
              <a:grpFill/>
            </p:grpSpPr>
            <p:sp>
              <p:nvSpPr>
                <p:cNvPr id="144"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5"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38"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39"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0"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1"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2"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3"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3" name="Group 273"/>
            <p:cNvGrpSpPr/>
            <p:nvPr/>
          </p:nvGrpSpPr>
          <p:grpSpPr>
            <a:xfrm rot="4014054" flipH="1">
              <a:off x="2870287" y="2465768"/>
              <a:ext cx="501281" cy="143050"/>
              <a:chOff x="10079103" y="1649490"/>
              <a:chExt cx="785472" cy="249039"/>
            </a:xfrm>
            <a:solidFill>
              <a:srgbClr val="FFC000"/>
            </a:solidFill>
          </p:grpSpPr>
          <p:sp>
            <p:nvSpPr>
              <p:cNvPr id="135"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6"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4" name="Group 270"/>
            <p:cNvGrpSpPr/>
            <p:nvPr/>
          </p:nvGrpSpPr>
          <p:grpSpPr>
            <a:xfrm flipH="1">
              <a:off x="2581842" y="2025048"/>
              <a:ext cx="881135" cy="1451083"/>
              <a:chOff x="7846527" y="2190515"/>
              <a:chExt cx="4028982" cy="5439963"/>
            </a:xfrm>
            <a:solidFill>
              <a:srgbClr val="FFC000"/>
            </a:solidFill>
          </p:grpSpPr>
          <p:grpSp>
            <p:nvGrpSpPr>
              <p:cNvPr id="126" name="Group 269"/>
              <p:cNvGrpSpPr/>
              <p:nvPr/>
            </p:nvGrpSpPr>
            <p:grpSpPr>
              <a:xfrm rot="19802037">
                <a:off x="7846527" y="5813198"/>
                <a:ext cx="2505828" cy="475244"/>
                <a:chOff x="7828526" y="5679278"/>
                <a:chExt cx="2505828" cy="475244"/>
              </a:xfrm>
              <a:grpFill/>
            </p:grpSpPr>
            <p:sp>
              <p:nvSpPr>
                <p:cNvPr id="133"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4"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7"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28"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29"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0"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1"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2"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5" name="Cloud Callout 290"/>
            <p:cNvSpPr/>
            <p:nvPr/>
          </p:nvSpPr>
          <p:spPr>
            <a:xfrm flipH="1">
              <a:off x="2196840" y="1050536"/>
              <a:ext cx="2419349" cy="3629519"/>
            </a:xfrm>
            <a:prstGeom prst="cloudCallout">
              <a:avLst>
                <a:gd name="adj1" fmla="val 55858"/>
                <a:gd name="adj2" fmla="val 33778"/>
              </a:avLst>
            </a:prstGeom>
            <a:noFill/>
            <a:ln w="12700">
              <a:solidFill>
                <a:schemeClr val="tx1"/>
              </a:solidFill>
            </a:ln>
            <a:effectLst>
              <a:outerShdw blurRad="40000" dist="23000" dir="5400000" rotWithShape="0">
                <a:srgbClr val="000000">
                  <a:alpha val="81000"/>
                </a:srgbClr>
              </a:outerShdw>
            </a:effectLst>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a:solidFill>
                  <a:schemeClr val="tx1"/>
                </a:solidFill>
              </a:endParaRPr>
            </a:p>
          </p:txBody>
        </p:sp>
      </p:grpSp>
    </p:spTree>
    <p:extLst>
      <p:ext uri="{BB962C8B-B14F-4D97-AF65-F5344CB8AC3E}">
        <p14:creationId xmlns:p14="http://schemas.microsoft.com/office/powerpoint/2010/main" val="223348059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Content Placeholder 2"/>
          <p:cNvSpPr>
            <a:spLocks noGrp="1"/>
          </p:cNvSpPr>
          <p:nvPr>
            <p:ph idx="1"/>
          </p:nvPr>
        </p:nvSpPr>
        <p:spPr>
          <a:xfrm>
            <a:off x="1090613" y="1628801"/>
            <a:ext cx="7727950" cy="4487838"/>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Adaptation of jump duration: scaled to difference in jump distance</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Role distribution: only closer person adapts</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Specific for coordination: no modulation in </a:t>
            </a:r>
            <a:r>
              <a:rPr lang="en-US" smtClean="0"/>
              <a:t>individual</a:t>
            </a:r>
            <a:endParaRPr lang="en-US"/>
          </a:p>
        </p:txBody>
      </p:sp>
      <p:sp>
        <p:nvSpPr>
          <p:cNvPr id="13" name="TextBox 22"/>
          <p:cNvSpPr txBox="1"/>
          <p:nvPr/>
        </p:nvSpPr>
        <p:spPr>
          <a:xfrm>
            <a:off x="1212965" y="1842635"/>
            <a:ext cx="7128792" cy="233902"/>
          </a:xfrm>
          <a:prstGeom prst="rect">
            <a:avLst/>
          </a:prstGeom>
          <a:noFill/>
        </p:spPr>
        <p:txBody>
          <a:bodyPr wrap="square" lIns="91431" tIns="45716" rIns="91431" bIns="45716" rtlCol="0">
            <a:spAutoFit/>
          </a:bodyPr>
          <a:lstStyle/>
          <a:p>
            <a:pPr algn="ctr"/>
            <a:r>
              <a:rPr lang="en-US" sz="1000" b="1" smtClean="0">
                <a:solidFill>
                  <a:schemeClr val="tx1"/>
                </a:solidFill>
              </a:rPr>
              <a:t>EXPERIMENT 1: IMAGERY</a:t>
            </a:r>
            <a:endParaRPr lang="en-US" sz="1000" b="1">
              <a:solidFill>
                <a:schemeClr val="tx1"/>
              </a:solidFill>
            </a:endParaRPr>
          </a:p>
        </p:txBody>
      </p:sp>
      <p:grpSp>
        <p:nvGrpSpPr>
          <p:cNvPr id="3" name="Gruppieren 2"/>
          <p:cNvGrpSpPr/>
          <p:nvPr/>
        </p:nvGrpSpPr>
        <p:grpSpPr>
          <a:xfrm>
            <a:off x="540807" y="2121373"/>
            <a:ext cx="7631593" cy="3323851"/>
            <a:chOff x="4174109" y="2121373"/>
            <a:chExt cx="3960000" cy="2743200"/>
          </a:xfrm>
        </p:grpSpPr>
        <p:graphicFrame>
          <p:nvGraphicFramePr>
            <p:cNvPr id="5" name="Chart 42"/>
            <p:cNvGraphicFramePr/>
            <p:nvPr>
              <p:extLst>
                <p:ext uri="{D42A27DB-BD31-4B8C-83A1-F6EECF244321}">
                  <p14:modId xmlns:p14="http://schemas.microsoft.com/office/powerpoint/2010/main" val="745250192"/>
                </p:ext>
              </p:extLst>
            </p:nvPr>
          </p:nvGraphicFramePr>
          <p:xfrm>
            <a:off x="4174109" y="2121373"/>
            <a:ext cx="3960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7"/>
            <p:cNvSpPr txBox="1"/>
            <p:nvPr/>
          </p:nvSpPr>
          <p:spPr>
            <a:xfrm>
              <a:off x="5165901" y="3107816"/>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10" name="TextBox 18"/>
            <p:cNvSpPr txBox="1"/>
            <p:nvPr/>
          </p:nvSpPr>
          <p:spPr>
            <a:xfrm>
              <a:off x="6984389" y="3358127"/>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11" name="TextBox 19"/>
            <p:cNvSpPr txBox="1"/>
            <p:nvPr/>
          </p:nvSpPr>
          <p:spPr>
            <a:xfrm>
              <a:off x="6730628" y="213285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14" name="TextBox 20"/>
            <p:cNvSpPr txBox="1"/>
            <p:nvPr/>
          </p:nvSpPr>
          <p:spPr>
            <a:xfrm>
              <a:off x="489615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5" name="TextBox 23"/>
            <p:cNvSpPr txBox="1"/>
            <p:nvPr/>
          </p:nvSpPr>
          <p:spPr>
            <a:xfrm>
              <a:off x="561623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16" name="TextBox 24"/>
            <p:cNvSpPr txBox="1"/>
            <p:nvPr/>
          </p:nvSpPr>
          <p:spPr>
            <a:xfrm>
              <a:off x="6480333"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7" name="TextBox 25"/>
            <p:cNvSpPr txBox="1"/>
            <p:nvPr/>
          </p:nvSpPr>
          <p:spPr>
            <a:xfrm>
              <a:off x="7272421"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28" name="TextBox 30"/>
            <p:cNvSpPr txBox="1"/>
            <p:nvPr/>
          </p:nvSpPr>
          <p:spPr>
            <a:xfrm>
              <a:off x="5613505" y="2852878"/>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19" name="Title 1"/>
          <p:cNvSpPr>
            <a:spLocks noGrp="1"/>
          </p:cNvSpPr>
          <p:nvPr>
            <p:ph type="title"/>
          </p:nvPr>
        </p:nvSpPr>
        <p:spPr>
          <a:xfrm>
            <a:off x="457201" y="274638"/>
            <a:ext cx="8228013" cy="1141412"/>
          </a:xfrm>
        </p:spPr>
        <p:txBody>
          <a:bodyPr/>
          <a:lstStyle/>
          <a:p>
            <a:r>
              <a:rPr lang="de-DE" dirty="0" err="1" smtClean="0"/>
              <a:t>Imagery</a:t>
            </a:r>
            <a:endParaRPr lang="en-US" dirty="0"/>
          </a:p>
        </p:txBody>
      </p:sp>
    </p:spTree>
    <p:extLst>
      <p:ext uri="{BB962C8B-B14F-4D97-AF65-F5344CB8AC3E}">
        <p14:creationId xmlns:p14="http://schemas.microsoft.com/office/powerpoint/2010/main" val="282094297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80160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755576" y="332656"/>
            <a:ext cx="7776864"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In some joint actions, the agents have a single representation of the whole outcome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247711056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4591682" cy="4000500"/>
          </a:xfrm>
        </p:spPr>
        <p:txBody>
          <a:bodyPr>
            <a:noAutofit/>
          </a:bodyPr>
          <a:lstStyle/>
          <a:p>
            <a:pPr marL="0" indent="0">
              <a:buNone/>
            </a:pPr>
            <a:r>
              <a:rPr lang="en-US" sz="2200" dirty="0" smtClean="0">
                <a:solidFill>
                  <a:schemeClr val="tx1"/>
                </a:solidFill>
                <a:latin typeface="Gill Sans"/>
                <a:cs typeface="Gill Sans"/>
              </a:rPr>
              <a:t>Experimental paradigm is based on the phenomenon of </a:t>
            </a:r>
            <a:r>
              <a:rPr lang="en-US" sz="2200" dirty="0" smtClean="0">
                <a:latin typeface="Gill Sans"/>
                <a:cs typeface="Gill Sans"/>
              </a:rPr>
              <a:t>‘perception-action matching’: </a:t>
            </a:r>
            <a:r>
              <a:rPr lang="en-US" sz="2200" dirty="0" smtClean="0">
                <a:solidFill>
                  <a:schemeClr val="tx1"/>
                </a:solidFill>
                <a:latin typeface="Gill Sans"/>
                <a:cs typeface="Gill Sans"/>
              </a:rPr>
              <a:t>Observing an action creates a tendency to perform this action.  That is, individual action plans are activated based on the observation of individual actions.  </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As a consequence, performing </a:t>
            </a:r>
            <a:r>
              <a:rPr lang="en-US" sz="2200" dirty="0" smtClean="0">
                <a:latin typeface="Gill Sans"/>
                <a:cs typeface="Gill Sans"/>
              </a:rPr>
              <a:t>an action that is similar to the observed action is easy while performing an action that is opposite to the observed action is more difficult (e.g., Brass et al., 2001).</a:t>
            </a: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noChangeArrowheads="1"/>
          </p:cNvPicPr>
          <p:nvPr/>
        </p:nvPicPr>
        <p:blipFill>
          <a:blip r:embed="rId3"/>
          <a:srcRect/>
          <a:stretch>
            <a:fillRect/>
          </a:stretch>
        </p:blipFill>
        <p:spPr bwMode="auto">
          <a:xfrm>
            <a:off x="5813150" y="1747620"/>
            <a:ext cx="2643856" cy="2040012"/>
          </a:xfrm>
          <a:prstGeom prst="rect">
            <a:avLst/>
          </a:prstGeom>
          <a:noFill/>
          <a:ln w="9525">
            <a:noFill/>
            <a:miter lim="800000"/>
            <a:headEnd/>
            <a:tailEnd/>
          </a:ln>
        </p:spPr>
      </p:pic>
      <p:graphicFrame>
        <p:nvGraphicFramePr>
          <p:cNvPr id="6" name="Object 2"/>
          <p:cNvGraphicFramePr>
            <a:graphicFrameLocks noChangeAspect="1"/>
          </p:cNvGraphicFramePr>
          <p:nvPr/>
        </p:nvGraphicFramePr>
        <p:xfrm>
          <a:off x="5579102" y="4137598"/>
          <a:ext cx="3352800" cy="2133462"/>
        </p:xfrm>
        <a:graphic>
          <a:graphicData uri="http://schemas.openxmlformats.org/presentationml/2006/ole">
            <mc:AlternateContent xmlns:mc="http://schemas.openxmlformats.org/markup-compatibility/2006">
              <mc:Choice xmlns:v="urn:schemas-microsoft-com:vml" Requires="v">
                <p:oleObj spid="_x0000_s1051" name="Chart" r:id="rId4" imgW="7645400" imgH="4864100" progId="MSGraph.Chart.8">
                  <p:embed followColorScheme="full"/>
                </p:oleObj>
              </mc:Choice>
              <mc:Fallback>
                <p:oleObj name="Chart" r:id="rId4" imgW="7645400" imgH="486410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102" y="4137598"/>
                        <a:ext cx="3352800" cy="21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bld="categoryEl" 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519505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rmAutofit/>
          </a:bodyPr>
          <a:lstStyle/>
          <a:p>
            <a:pPr marL="0" indent="0">
              <a:buNone/>
            </a:pPr>
            <a:endParaRPr lang="en-US" sz="2200" dirty="0" smtClean="0">
              <a:latin typeface="Gill Sans"/>
              <a:cs typeface="Gill Sans"/>
            </a:endParaRPr>
          </a:p>
          <a:p>
            <a:pPr marL="0" indent="0">
              <a:buNone/>
            </a:pPr>
            <a:r>
              <a:rPr lang="en-US" sz="2200" dirty="0" smtClean="0">
                <a:latin typeface="Gill Sans"/>
                <a:cs typeface="Gill Sans"/>
              </a:rPr>
              <a:t>If co-actors form group-level action plans, then observing joint action should create a tendency to perform joint actions (perception-action matching at an inter-group level).</a:t>
            </a:r>
          </a:p>
          <a:p>
            <a:pPr marL="0" indent="0">
              <a:buNone/>
            </a:pPr>
            <a:r>
              <a:rPr lang="en-US" sz="2200" dirty="0" smtClean="0">
                <a:latin typeface="Gill Sans"/>
                <a:cs typeface="Gill Sans"/>
              </a:rPr>
              <a:t>It should be more difficult to perform joint actions when observing individual actions.</a:t>
            </a:r>
          </a:p>
          <a:p>
            <a:pPr marL="0" indent="0">
              <a:buNone/>
            </a:pP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p:cNvPicPr>
          <p:nvPr/>
        </p:nvPicPr>
        <p:blipFill>
          <a:blip r:embed="rId2"/>
          <a:stretch>
            <a:fillRect/>
          </a:stretch>
        </p:blipFill>
        <p:spPr>
          <a:xfrm>
            <a:off x="7703313" y="0"/>
            <a:ext cx="1440687" cy="18193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pic>
        <p:nvPicPr>
          <p:cNvPr id="19458" name="Picture 7" descr="n4up_c1.jpg"/>
          <p:cNvPicPr>
            <a:picLocks noChangeAspect="1"/>
          </p:cNvPicPr>
          <p:nvPr/>
        </p:nvPicPr>
        <p:blipFill>
          <a:blip r:embed="rId2"/>
          <a:srcRect/>
          <a:stretch>
            <a:fillRect/>
          </a:stretch>
        </p:blipFill>
        <p:spPr bwMode="auto">
          <a:xfrm>
            <a:off x="5035550" y="2425700"/>
            <a:ext cx="2679700" cy="2006600"/>
          </a:xfrm>
          <a:prstGeom prst="rect">
            <a:avLst/>
          </a:prstGeom>
          <a:noFill/>
          <a:ln w="9525">
            <a:noFill/>
            <a:miter lim="800000"/>
            <a:headEnd/>
            <a:tailEnd/>
          </a:ln>
        </p:spPr>
      </p:pic>
      <p:pic>
        <p:nvPicPr>
          <p:cNvPr id="19459" name="Picture 8" descr="m1_lefth_1"/>
          <p:cNvPicPr>
            <a:picLocks noChangeAspect="1" noChangeArrowheads="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7" name="Oval 6"/>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8" name="Round Same Side Corner Rectangle 7"/>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11" name="Round Same Side Corner Rectangle 10"/>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pic>
        <p:nvPicPr>
          <p:cNvPr id="17410"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17411"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6" name="Oval 5"/>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7" name="Round Same Side Corner Rectangle 6"/>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9" name="Round Same Side Corner Rectangle 8"/>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pic>
        <p:nvPicPr>
          <p:cNvPr id="11" name="Picture 9" descr="t1up_c1"/>
          <p:cNvPicPr>
            <a:picLocks noChangeAspect="1" noChangeArrowheads="1"/>
          </p:cNvPicPr>
          <p:nvPr/>
        </p:nvPicPr>
        <p:blipFill>
          <a:blip r:embed="rId4"/>
          <a:srcRect/>
          <a:stretch>
            <a:fillRect/>
          </a:stretch>
        </p:blipFill>
        <p:spPr bwMode="auto">
          <a:xfrm>
            <a:off x="5039170" y="2442020"/>
            <a:ext cx="2679700" cy="2006600"/>
          </a:xfrm>
          <a:prstGeom prst="rect">
            <a:avLst/>
          </a:prstGeom>
          <a:noFill/>
          <a:ln w="9525">
            <a:noFill/>
            <a:miter lim="800000"/>
            <a:headEnd/>
            <a:tailEnd/>
          </a:ln>
        </p:spPr>
      </p:pic>
      <p:pic>
        <p:nvPicPr>
          <p:cNvPr id="12" name="Picture 7" descr="n4up_c1.jpg"/>
          <p:cNvPicPr>
            <a:picLocks noChangeAspect="1"/>
          </p:cNvPicPr>
          <p:nvPr/>
        </p:nvPicPr>
        <p:blipFill>
          <a:blip r:embed="rId5"/>
          <a:srcRect/>
          <a:stretch>
            <a:fillRect/>
          </a:stretch>
        </p:blipFill>
        <p:spPr bwMode="auto">
          <a:xfrm>
            <a:off x="1419670" y="244202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5" name="TextBox 4"/>
          <p:cNvSpPr txBox="1"/>
          <p:nvPr/>
        </p:nvSpPr>
        <p:spPr>
          <a:xfrm>
            <a:off x="1371600" y="838200"/>
            <a:ext cx="5867400" cy="1477328"/>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smtClean="0">
                <a:solidFill>
                  <a:prstClr val="black"/>
                </a:solidFill>
                <a:latin typeface="Calibri"/>
              </a:rPr>
              <a:t>Congruent condition: Confederate moves when left hand is moving and when both hands are moving. </a:t>
            </a:r>
            <a:endParaRPr lang="en-US" sz="1800" i="0" dirty="0">
              <a:solidFill>
                <a:prstClr val="black"/>
              </a:solidFill>
              <a:latin typeface="Calibri"/>
            </a:endParaRPr>
          </a:p>
        </p:txBody>
      </p:sp>
      <p:sp>
        <p:nvSpPr>
          <p:cNvPr id="6" name="TextBox 5"/>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7" name="TextBox 6"/>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1371600" y="838200"/>
            <a:ext cx="7242412" cy="1115382"/>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err="1" smtClean="0">
                <a:solidFill>
                  <a:prstClr val="black"/>
                </a:solidFill>
                <a:latin typeface="Calibri"/>
              </a:rPr>
              <a:t>Inongruent</a:t>
            </a:r>
            <a:r>
              <a:rPr lang="en-US" sz="1800" i="0" dirty="0" smtClean="0">
                <a:solidFill>
                  <a:prstClr val="black"/>
                </a:solidFill>
                <a:latin typeface="Calibri"/>
              </a:rPr>
              <a:t> condition: Confederate moves when left hand is moving </a:t>
            </a:r>
            <a:br>
              <a:rPr lang="en-US" sz="1800" i="0" dirty="0" smtClean="0">
                <a:solidFill>
                  <a:prstClr val="black"/>
                </a:solidFill>
                <a:latin typeface="Calibri"/>
              </a:rPr>
            </a:br>
            <a:r>
              <a:rPr lang="en-US" sz="1800" i="0" dirty="0" smtClean="0">
                <a:solidFill>
                  <a:prstClr val="black"/>
                </a:solidFill>
                <a:latin typeface="Calibri"/>
              </a:rPr>
              <a:t>and when right hand is moving, but not when both hands are moving. </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6" name="TextBox 5"/>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2483440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5" name="TextBox 4"/>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2075"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762000"/>
            <a:ext cx="3886200" cy="5181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
        <p:nvSpPr>
          <p:cNvPr id="11" name="TextBox 10"/>
          <p:cNvSpPr txBox="1"/>
          <p:nvPr/>
        </p:nvSpPr>
        <p:spPr>
          <a:xfrm>
            <a:off x="2618871" y="3657600"/>
            <a:ext cx="50532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me</a:t>
            </a:r>
            <a:endParaRPr lang="en-US" sz="1800" i="0" dirty="0">
              <a:solidFill>
                <a:prstClr val="black"/>
              </a:solidFill>
              <a:latin typeface="Calibri"/>
            </a:endParaRPr>
          </a:p>
        </p:txBody>
      </p:sp>
      <p:sp>
        <p:nvSpPr>
          <p:cNvPr id="12" name="TextBox 11"/>
          <p:cNvSpPr txBox="1"/>
          <p:nvPr/>
        </p:nvSpPr>
        <p:spPr>
          <a:xfrm>
            <a:off x="2743200" y="2590800"/>
            <a:ext cx="505329" cy="350865"/>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we</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3099"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1066800"/>
            <a:ext cx="3505200" cy="3657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4123"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5746" name="Object 2"/>
          <p:cNvGraphicFramePr>
            <a:graphicFrameLocks noChangeAspect="1"/>
          </p:cNvGraphicFramePr>
          <p:nvPr/>
        </p:nvGraphicFramePr>
        <p:xfrm>
          <a:off x="704665" y="0"/>
          <a:ext cx="8363135" cy="6267313"/>
        </p:xfrm>
        <a:graphic>
          <a:graphicData uri="http://schemas.openxmlformats.org/presentationml/2006/ole">
            <mc:AlternateContent xmlns:mc="http://schemas.openxmlformats.org/markup-compatibility/2006">
              <mc:Choice xmlns:v="urn:schemas-microsoft-com:vml" Requires="v">
                <p:oleObj spid="_x0000_s5147"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65" y="0"/>
                        <a:ext cx="8363135" cy="626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395157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Autofit/>
          </a:bodyPr>
          <a:lstStyle/>
          <a:p>
            <a:pPr marL="0" indent="0">
              <a:buNone/>
            </a:pPr>
            <a:r>
              <a:rPr lang="en-US" sz="2200" dirty="0" smtClean="0">
                <a:solidFill>
                  <a:schemeClr val="tx1"/>
                </a:solidFill>
                <a:latin typeface="Gill Sans"/>
                <a:cs typeface="Gill Sans"/>
              </a:rPr>
              <a:t>Perception-action matching at an inter-group level.</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Observing actions being performed simultaneously by two agents activates a corresponding action plan. This action plan </a:t>
            </a:r>
            <a:r>
              <a:rPr lang="en-US" sz="2200" dirty="0" smtClean="0">
                <a:latin typeface="Gill Sans"/>
                <a:cs typeface="Gill Sans"/>
              </a:rPr>
              <a:t>specifies an </a:t>
            </a:r>
            <a:r>
              <a:rPr lang="en-US" sz="2200" dirty="0" err="1" smtClean="0">
                <a:latin typeface="Gill Sans"/>
                <a:cs typeface="Gill Sans"/>
              </a:rPr>
              <a:t>agent´s</a:t>
            </a:r>
            <a:r>
              <a:rPr lang="en-US" sz="2200" dirty="0" smtClean="0">
                <a:latin typeface="Gill Sans"/>
                <a:cs typeface="Gill Sans"/>
              </a:rPr>
              <a:t> own action in relation to their co-</a:t>
            </a:r>
            <a:r>
              <a:rPr lang="en-US" sz="2200" dirty="0" err="1" smtClean="0">
                <a:latin typeface="Gill Sans"/>
                <a:cs typeface="Gill Sans"/>
              </a:rPr>
              <a:t>actor´s</a:t>
            </a:r>
            <a:r>
              <a:rPr lang="en-US" sz="2200" dirty="0" smtClean="0">
                <a:latin typeface="Gill Sans"/>
                <a:cs typeface="Gill Sans"/>
              </a:rPr>
              <a:t> action (possibly in terms of perceptual events). Performing an individual action in response to an observed joint action is difficult, because the joint action plan activated through joint action observation needs to be replaced by an individual action plan.</a:t>
            </a: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Evidence for… </a:t>
            </a:r>
            <a:endParaRPr lang="en-US" sz="28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71910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smtClean="0">
                <a:cs typeface="Arial" charset="0"/>
              </a:rPr>
              <a:t>Sufficient conditions</a:t>
            </a:r>
            <a:endParaRPr lang="en-GB" i="0" u="sng" dirty="0">
              <a:cs typeface="Arial" charset="0"/>
            </a:endParaRP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2360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0" y="2636912"/>
            <a:ext cx="9144000" cy="93610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6905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7779" y="3537995"/>
            <a:ext cx="9144000" cy="18722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rot="2995685">
            <a:off x="1344740" y="4316259"/>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rot="19692843">
            <a:off x="-4108" y="4054893"/>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1348776">
            <a:off x="1215306" y="4095478"/>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rot="20976933">
            <a:off x="268986" y="3978732"/>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80957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1360" y="5373216"/>
            <a:ext cx="9144000" cy="86409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2314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16553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6826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462613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57914</TotalTime>
  <Words>6853</Words>
  <Application>Microsoft Macintosh PowerPoint</Application>
  <PresentationFormat>On-screen Show (4:3)</PresentationFormat>
  <Paragraphs>858</Paragraphs>
  <Slides>98</Slides>
  <Notes>62</Notes>
  <HiddenSlides>0</HiddenSlides>
  <MMClips>0</MMClips>
  <ScaleCrop>false</ScaleCrop>
  <HeadingPairs>
    <vt:vector size="8" baseType="variant">
      <vt:variant>
        <vt:lpstr>Theme</vt:lpstr>
      </vt:variant>
      <vt:variant>
        <vt:i4>2</vt:i4>
      </vt:variant>
      <vt:variant>
        <vt:lpstr>Links</vt:lpstr>
      </vt:variant>
      <vt:variant>
        <vt:i4>4</vt:i4>
      </vt:variant>
      <vt:variant>
        <vt:lpstr>Embedded OLE Servers</vt:lpstr>
      </vt:variant>
      <vt:variant>
        <vt:i4>1</vt:i4>
      </vt:variant>
      <vt:variant>
        <vt:lpstr>Slide Titles</vt:lpstr>
      </vt:variant>
      <vt:variant>
        <vt:i4>98</vt:i4>
      </vt:variant>
    </vt:vector>
  </HeadingPairs>
  <TitlesOfParts>
    <vt:vector size="105" baseType="lpstr">
      <vt:lpstr>Office Theme</vt:lpstr>
      <vt:lpstr>1_Office Theme</vt:lpstr>
      <vt:lpstr>???</vt:lpstr>
      <vt:lpstr>???</vt:lpstr>
      <vt:lpstr>???</vt:lpstr>
      <vt:lpstr>???</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Imagery</vt:lpstr>
      <vt:lpstr>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2161</cp:revision>
  <cp:lastPrinted>2011-06-06T00:11:55Z</cp:lastPrinted>
  <dcterms:created xsi:type="dcterms:W3CDTF">2010-11-22T10:27:15Z</dcterms:created>
  <dcterms:modified xsi:type="dcterms:W3CDTF">2012-11-20T15:39:50Z</dcterms:modified>
  <cp:category/>
</cp:coreProperties>
</file>